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2" r:id="rId2"/>
    <p:sldId id="279" r:id="rId3"/>
    <p:sldId id="280" r:id="rId4"/>
    <p:sldId id="281" r:id="rId5"/>
    <p:sldId id="284" r:id="rId6"/>
    <p:sldId id="285" r:id="rId7"/>
    <p:sldId id="286" r:id="rId8"/>
    <p:sldId id="282" r:id="rId9"/>
    <p:sldId id="283" r:id="rId10"/>
    <p:sldId id="263" r:id="rId11"/>
    <p:sldId id="264" r:id="rId12"/>
    <p:sldId id="265" r:id="rId13"/>
    <p:sldId id="266" r:id="rId14"/>
    <p:sldId id="267" r:id="rId15"/>
    <p:sldId id="257" r:id="rId16"/>
    <p:sldId id="258" r:id="rId17"/>
    <p:sldId id="261" r:id="rId18"/>
    <p:sldId id="259" r:id="rId19"/>
    <p:sldId id="260" r:id="rId20"/>
    <p:sldId id="270" r:id="rId21"/>
    <p:sldId id="271" r:id="rId22"/>
    <p:sldId id="273" r:id="rId23"/>
    <p:sldId id="274" r:id="rId24"/>
    <p:sldId id="275" r:id="rId25"/>
    <p:sldId id="287" r:id="rId26"/>
    <p:sldId id="276" r:id="rId27"/>
    <p:sldId id="277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075"/>
    <a:srgbClr val="179C10"/>
    <a:srgbClr val="0BA1A5"/>
    <a:srgbClr val="5C5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1609-9FC3-4657-81E0-99F2B3915D8B}" type="datetimeFigureOut">
              <a:rPr lang="es-MX" smtClean="0"/>
              <a:pPr/>
              <a:t>24/04/2013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57D9-0D24-4346-917D-3C73EB9E40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1609-9FC3-4657-81E0-99F2B3915D8B}" type="datetimeFigureOut">
              <a:rPr lang="es-MX" smtClean="0"/>
              <a:pPr/>
              <a:t>24/04/2013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57D9-0D24-4346-917D-3C73EB9E40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1609-9FC3-4657-81E0-99F2B3915D8B}" type="datetimeFigureOut">
              <a:rPr lang="es-MX" smtClean="0"/>
              <a:pPr/>
              <a:t>24/04/2013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57D9-0D24-4346-917D-3C73EB9E40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1609-9FC3-4657-81E0-99F2B3915D8B}" type="datetimeFigureOut">
              <a:rPr lang="es-MX" smtClean="0"/>
              <a:pPr/>
              <a:t>24/04/2013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57D9-0D24-4346-917D-3C73EB9E40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1609-9FC3-4657-81E0-99F2B3915D8B}" type="datetimeFigureOut">
              <a:rPr lang="es-MX" smtClean="0"/>
              <a:pPr/>
              <a:t>24/04/2013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57D9-0D24-4346-917D-3C73EB9E40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1609-9FC3-4657-81E0-99F2B3915D8B}" type="datetimeFigureOut">
              <a:rPr lang="es-MX" smtClean="0"/>
              <a:pPr/>
              <a:t>24/04/2013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57D9-0D24-4346-917D-3C73EB9E40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1609-9FC3-4657-81E0-99F2B3915D8B}" type="datetimeFigureOut">
              <a:rPr lang="es-MX" smtClean="0"/>
              <a:pPr/>
              <a:t>24/04/2013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57D9-0D24-4346-917D-3C73EB9E40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1609-9FC3-4657-81E0-99F2B3915D8B}" type="datetimeFigureOut">
              <a:rPr lang="es-MX" smtClean="0"/>
              <a:pPr/>
              <a:t>24/04/2013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57D9-0D24-4346-917D-3C73EB9E40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1609-9FC3-4657-81E0-99F2B3915D8B}" type="datetimeFigureOut">
              <a:rPr lang="es-MX" smtClean="0"/>
              <a:pPr/>
              <a:t>24/04/2013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57D9-0D24-4346-917D-3C73EB9E40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1609-9FC3-4657-81E0-99F2B3915D8B}" type="datetimeFigureOut">
              <a:rPr lang="es-MX" smtClean="0"/>
              <a:pPr/>
              <a:t>24/04/2013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57D9-0D24-4346-917D-3C73EB9E400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1609-9FC3-4657-81E0-99F2B3915D8B}" type="datetimeFigureOut">
              <a:rPr lang="es-MX" smtClean="0"/>
              <a:pPr/>
              <a:t>24/04/2013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8557D9-0D24-4346-917D-3C73EB9E400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78557D9-0D24-4346-917D-3C73EB9E400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3811609-9FC3-4657-81E0-99F2B3915D8B}" type="datetimeFigureOut">
              <a:rPr lang="es-MX" smtClean="0"/>
              <a:pPr/>
              <a:t>24/04/2013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685800" y="2708920"/>
            <a:ext cx="8278688" cy="4032448"/>
          </a:xfrm>
        </p:spPr>
        <p:txBody>
          <a:bodyPr>
            <a:normAutofit/>
          </a:bodyPr>
          <a:lstStyle/>
          <a:p>
            <a:pPr marL="342900" indent="-342900" algn="ctr">
              <a:buFontTx/>
              <a:buChar char="-"/>
            </a:pPr>
            <a:r>
              <a:rPr lang="es-MX" sz="4000" i="1" dirty="0" smtClean="0">
                <a:latin typeface="Century Gothic" pitchFamily="34" charset="0"/>
              </a:rPr>
              <a:t>Psicología </a:t>
            </a:r>
            <a:r>
              <a:rPr lang="es-MX" sz="4000" i="1" dirty="0" smtClean="0">
                <a:latin typeface="Century Gothic" pitchFamily="34" charset="0"/>
              </a:rPr>
              <a:t>II</a:t>
            </a:r>
            <a:r>
              <a:rPr lang="es-MX" sz="4000" i="1" dirty="0" smtClean="0">
                <a:solidFill>
                  <a:schemeClr val="accent1"/>
                </a:solidFill>
                <a:latin typeface="Century Gothic" pitchFamily="34" charset="0"/>
              </a:rPr>
              <a:t>-</a:t>
            </a:r>
            <a:endParaRPr lang="es-MX" sz="4000" i="1" dirty="0" smtClean="0">
              <a:latin typeface="Century Gothic" pitchFamily="34" charset="0"/>
            </a:endParaRPr>
          </a:p>
          <a:p>
            <a:r>
              <a:rPr lang="es-MX" dirty="0">
                <a:latin typeface="Century Gothic" pitchFamily="34" charset="0"/>
              </a:rPr>
              <a:t>-</a:t>
            </a:r>
            <a:r>
              <a:rPr lang="es-MX" dirty="0" smtClean="0">
                <a:latin typeface="Century Gothic" pitchFamily="34" charset="0"/>
              </a:rPr>
              <a:t>Integrantes: </a:t>
            </a:r>
          </a:p>
          <a:p>
            <a:r>
              <a:rPr lang="es-MX" dirty="0" smtClean="0">
                <a:latin typeface="Century Gothic" pitchFamily="34" charset="0"/>
              </a:rPr>
              <a:t>Castillo Medina Abigail</a:t>
            </a:r>
          </a:p>
          <a:p>
            <a:r>
              <a:rPr lang="es-MX" dirty="0" smtClean="0">
                <a:latin typeface="Century Gothic" pitchFamily="34" charset="0"/>
              </a:rPr>
              <a:t>De la Luz Altamirano Alexander Omar</a:t>
            </a:r>
          </a:p>
          <a:p>
            <a:r>
              <a:rPr lang="es-MX" dirty="0" smtClean="0">
                <a:latin typeface="Century Gothic" pitchFamily="34" charset="0"/>
              </a:rPr>
              <a:t>Estrada Murguía Mariana</a:t>
            </a:r>
          </a:p>
          <a:p>
            <a:r>
              <a:rPr lang="es-MX" dirty="0" smtClean="0">
                <a:latin typeface="Century Gothic" pitchFamily="34" charset="0"/>
              </a:rPr>
              <a:t>Romero </a:t>
            </a:r>
            <a:r>
              <a:rPr lang="es-MX" dirty="0">
                <a:latin typeface="Century Gothic" pitchFamily="34" charset="0"/>
              </a:rPr>
              <a:t>C</a:t>
            </a:r>
            <a:r>
              <a:rPr lang="es-MX" dirty="0" smtClean="0">
                <a:latin typeface="Century Gothic" pitchFamily="34" charset="0"/>
              </a:rPr>
              <a:t>ortés Andrea</a:t>
            </a:r>
          </a:p>
          <a:p>
            <a:r>
              <a:rPr lang="es-MX" dirty="0" smtClean="0">
                <a:latin typeface="Century Gothic" pitchFamily="34" charset="0"/>
              </a:rPr>
              <a:t>Vázquez Gómez Karen </a:t>
            </a:r>
          </a:p>
          <a:p>
            <a:pPr algn="ctr"/>
            <a:r>
              <a:rPr lang="es-MX" dirty="0" smtClean="0">
                <a:latin typeface="Century Gothic" pitchFamily="34" charset="0"/>
              </a:rPr>
              <a:t>Grupo: </a:t>
            </a:r>
            <a:r>
              <a:rPr lang="es-MX" dirty="0" smtClean="0">
                <a:latin typeface="Century Gothic" pitchFamily="34" charset="0"/>
              </a:rPr>
              <a:t>614</a:t>
            </a:r>
          </a:p>
          <a:p>
            <a:pPr algn="ctr"/>
            <a:r>
              <a:rPr lang="es-MX" dirty="0" smtClean="0">
                <a:latin typeface="Century Gothic" pitchFamily="34" charset="0"/>
              </a:rPr>
              <a:t>Profesora Amalia Pichardo Hernández</a:t>
            </a:r>
            <a:endParaRPr lang="es-MX" dirty="0" smtClean="0">
              <a:latin typeface="Century Gothic" pitchFamily="34" charset="0"/>
            </a:endParaRPr>
          </a:p>
          <a:p>
            <a:pPr algn="ctr"/>
            <a:endParaRPr lang="es-MX" dirty="0">
              <a:latin typeface="Century Gothic" pitchFamily="34" charset="0"/>
            </a:endParaRPr>
          </a:p>
          <a:p>
            <a:pPr algn="r"/>
            <a:endParaRPr lang="es-MX" dirty="0" smtClean="0">
              <a:latin typeface="Century Gothic" pitchFamily="34" charset="0"/>
            </a:endParaRPr>
          </a:p>
          <a:p>
            <a:endParaRPr lang="es-MX" dirty="0" smtClean="0">
              <a:latin typeface="Century Gothic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95536" y="508304"/>
            <a:ext cx="7920880" cy="19442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tx1"/>
                </a:solidFill>
                <a:latin typeface="Arial Rounded MT Bold" pitchFamily="34" charset="0"/>
              </a:rPr>
              <a:t>Violencia/Agresividad</a:t>
            </a:r>
            <a:endParaRPr lang="es-MX" sz="5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61089" y="620688"/>
            <a:ext cx="3096344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Century Gothic" pitchFamily="34" charset="0"/>
              </a:rPr>
              <a:t>La violación</a:t>
            </a:r>
            <a:endParaRPr lang="es-MX" sz="2800" dirty="0">
              <a:latin typeface="Century Gothic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4788024" y="476672"/>
            <a:ext cx="3312368" cy="25202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entury Gothic" pitchFamily="34" charset="0"/>
              </a:rPr>
              <a:t>Conducta de violencia que se comente sobre la sexualidad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563888" y="836582"/>
            <a:ext cx="1152128" cy="56854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 redondeado"/>
          <p:cNvSpPr/>
          <p:nvPr/>
        </p:nvSpPr>
        <p:spPr>
          <a:xfrm>
            <a:off x="4932040" y="3717032"/>
            <a:ext cx="3312368" cy="2952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Berlin Sans FB" pitchFamily="34" charset="0"/>
              </a:rPr>
              <a:t>Médico:</a:t>
            </a:r>
          </a:p>
          <a:p>
            <a:pPr algn="ctr"/>
            <a:r>
              <a:rPr lang="es-MX" sz="2400" dirty="0" smtClean="0">
                <a:latin typeface="Berlin Sans FB" pitchFamily="34" charset="0"/>
              </a:rPr>
              <a:t>Ataque </a:t>
            </a:r>
            <a:r>
              <a:rPr lang="es-MX" sz="2400" dirty="0" err="1" smtClean="0">
                <a:latin typeface="Berlin Sans FB" pitchFamily="34" charset="0"/>
              </a:rPr>
              <a:t>fisico</a:t>
            </a:r>
            <a:r>
              <a:rPr lang="es-MX" sz="2400" dirty="0" smtClean="0">
                <a:latin typeface="Berlin Sans FB" pitchFamily="34" charset="0"/>
              </a:rPr>
              <a:t> que incluye los </a:t>
            </a:r>
            <a:r>
              <a:rPr lang="es-MX" sz="2400" dirty="0" err="1" smtClean="0">
                <a:latin typeface="Berlin Sans FB" pitchFamily="34" charset="0"/>
              </a:rPr>
              <a:t>óragnos</a:t>
            </a:r>
            <a:r>
              <a:rPr lang="es-MX" sz="2400" dirty="0" smtClean="0">
                <a:latin typeface="Berlin Sans FB" pitchFamily="34" charset="0"/>
              </a:rPr>
              <a:t> genitales de la víctima &amp; del agresor, con consecuencias físicas &amp; emocionales.</a:t>
            </a:r>
            <a:endParaRPr lang="es-MX" sz="2400" dirty="0">
              <a:latin typeface="Berlin Sans FB" pitchFamily="34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7359183" y="2852936"/>
            <a:ext cx="504056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61739"/>
            <a:ext cx="3822254" cy="332172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4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95536" y="620688"/>
            <a:ext cx="3600400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Berlin Sans FB" pitchFamily="34" charset="0"/>
              </a:rPr>
              <a:t>Se presenta en ambos sexos, pero generalmente el acto es contra la mujer.</a:t>
            </a:r>
            <a:endParaRPr lang="es-MX" sz="20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4355976" y="1196752"/>
            <a:ext cx="1368152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 redondeado"/>
          <p:cNvSpPr/>
          <p:nvPr/>
        </p:nvSpPr>
        <p:spPr>
          <a:xfrm>
            <a:off x="6156176" y="548680"/>
            <a:ext cx="2160240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erlin Sans FB" pitchFamily="34" charset="0"/>
              </a:rPr>
              <a:t>EJEMPLOS</a:t>
            </a:r>
            <a:endParaRPr lang="es-MX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408204" y="1952836"/>
            <a:ext cx="1656184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Berlin Sans FB" pitchFamily="34" charset="0"/>
              </a:rPr>
              <a:t>Incesto</a:t>
            </a:r>
            <a:endParaRPr lang="es-MX" sz="3200" dirty="0">
              <a:latin typeface="Berlin Sans FB" pitchFamily="34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7020272" y="1340768"/>
            <a:ext cx="360040" cy="36004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6300192" y="2564904"/>
            <a:ext cx="9001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7380312" y="2564904"/>
            <a:ext cx="6840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5652120" y="2996952"/>
            <a:ext cx="1512168" cy="32403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Directo</a:t>
            </a:r>
            <a:endParaRPr lang="es-MX" dirty="0"/>
          </a:p>
        </p:txBody>
      </p:sp>
      <p:sp>
        <p:nvSpPr>
          <p:cNvPr id="15" name="14 Elipse"/>
          <p:cNvSpPr/>
          <p:nvPr/>
        </p:nvSpPr>
        <p:spPr>
          <a:xfrm>
            <a:off x="7596336" y="2996952"/>
            <a:ext cx="1440160" cy="5040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Indirecto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36271"/>
            <a:ext cx="2634042" cy="307304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 de flecha"/>
          <p:cNvCxnSpPr/>
          <p:nvPr/>
        </p:nvCxnSpPr>
        <p:spPr>
          <a:xfrm>
            <a:off x="6408204" y="3501008"/>
            <a:ext cx="75608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7380312" y="3573016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Elipse"/>
          <p:cNvSpPr/>
          <p:nvPr/>
        </p:nvSpPr>
        <p:spPr>
          <a:xfrm>
            <a:off x="6561221" y="4365104"/>
            <a:ext cx="2070230" cy="6480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Dieschacon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588224" y="548680"/>
            <a:ext cx="1872208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KEMPE Y KEMPE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 rot="5400000">
            <a:off x="5544108" y="584684"/>
            <a:ext cx="720080" cy="936104"/>
          </a:xfrm>
          <a:prstGeom prst="downArrow">
            <a:avLst/>
          </a:prstGeom>
          <a:solidFill>
            <a:srgbClr val="8C20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lipse"/>
          <p:cNvSpPr/>
          <p:nvPr/>
        </p:nvSpPr>
        <p:spPr>
          <a:xfrm>
            <a:off x="102582" y="116633"/>
            <a:ext cx="5189498" cy="24482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Berlin Sans FB" pitchFamily="34" charset="0"/>
              </a:rPr>
              <a:t>Involucramiento en actividades sexuales de un adulto con un menor, las que el niño por su independencia e inmadurez aún no comprende totalmente, y es incapaz de tomar decisiones de ésta naturaleza en plena conciencia. </a:t>
            </a:r>
            <a:endParaRPr lang="es-MX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539552" y="2888940"/>
            <a:ext cx="2376264" cy="648072"/>
          </a:xfrm>
          <a:prstGeom prst="ellipse">
            <a:avLst/>
          </a:prstGeom>
          <a:solidFill>
            <a:srgbClr val="0BA1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Paidofilia</a:t>
            </a:r>
            <a:endParaRPr lang="es-MX" dirty="0"/>
          </a:p>
        </p:txBody>
      </p:sp>
      <p:sp>
        <p:nvSpPr>
          <p:cNvPr id="9" name="8 Elipse"/>
          <p:cNvSpPr/>
          <p:nvPr/>
        </p:nvSpPr>
        <p:spPr>
          <a:xfrm>
            <a:off x="3138003" y="2888940"/>
            <a:ext cx="2160240" cy="648072"/>
          </a:xfrm>
          <a:prstGeom prst="ellipse">
            <a:avLst/>
          </a:prstGeom>
          <a:solidFill>
            <a:srgbClr val="179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Pederastia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5900067" y="2708920"/>
            <a:ext cx="3060340" cy="2700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  <a:latin typeface="Berlin Sans FB" pitchFamily="34" charset="0"/>
              </a:rPr>
              <a:t>Fases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-SEDUCCION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-INTERACCION SEXUAL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-DEL SECRETO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-DEL DESCUBRIMIENTO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-DE LA NEGACION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16" y="3933056"/>
            <a:ext cx="3137173" cy="2135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1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7544" y="404664"/>
            <a:ext cx="3384376" cy="15841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erlin Sans FB" pitchFamily="34" charset="0"/>
              </a:rPr>
              <a:t>Este fenómeno tiene un origen </a:t>
            </a:r>
            <a:r>
              <a:rPr lang="es-MX" dirty="0" err="1" smtClean="0">
                <a:latin typeface="Berlin Sans FB" pitchFamily="34" charset="0"/>
              </a:rPr>
              <a:t>multicasual</a:t>
            </a:r>
            <a:r>
              <a:rPr lang="es-MX" dirty="0" smtClean="0">
                <a:latin typeface="Berlin Sans FB" pitchFamily="34" charset="0"/>
              </a:rPr>
              <a:t>: Contexto familiar, cuestiones económicas, aislamiento social</a:t>
            </a:r>
            <a:endParaRPr lang="es-MX" dirty="0">
              <a:latin typeface="Berlin Sans FB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1547664" y="2204864"/>
            <a:ext cx="792088" cy="936104"/>
          </a:xfrm>
          <a:prstGeom prst="downArrow">
            <a:avLst/>
          </a:prstGeom>
          <a:solidFill>
            <a:srgbClr val="179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251520" y="3212976"/>
            <a:ext cx="3384376" cy="32849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Berlin Sans FB" pitchFamily="34" charset="0"/>
              </a:rPr>
              <a:t>Confusión de Roles:</a:t>
            </a:r>
          </a:p>
          <a:p>
            <a:pPr algn="ctr"/>
            <a:r>
              <a:rPr lang="es-MX" i="1" dirty="0" smtClean="0">
                <a:solidFill>
                  <a:schemeClr val="tx1"/>
                </a:solidFill>
              </a:rPr>
              <a:t>Abandono</a:t>
            </a:r>
          </a:p>
          <a:p>
            <a:pPr algn="ctr"/>
            <a:r>
              <a:rPr lang="es-MX" i="1" dirty="0" smtClean="0">
                <a:solidFill>
                  <a:schemeClr val="tx1"/>
                </a:solidFill>
              </a:rPr>
              <a:t>No hay afecto</a:t>
            </a:r>
          </a:p>
          <a:p>
            <a:pPr algn="ctr"/>
            <a:r>
              <a:rPr lang="es-MX" i="1" dirty="0" smtClean="0">
                <a:solidFill>
                  <a:schemeClr val="tx1"/>
                </a:solidFill>
              </a:rPr>
              <a:t>Desintegración familiar</a:t>
            </a:r>
          </a:p>
          <a:p>
            <a:pPr algn="ctr"/>
            <a:r>
              <a:rPr lang="es-MX" i="1" dirty="0" smtClean="0">
                <a:solidFill>
                  <a:schemeClr val="tx1"/>
                </a:solidFill>
              </a:rPr>
              <a:t>Intereses económicos</a:t>
            </a:r>
            <a:endParaRPr lang="es-MX" i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3807867" cy="380786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7544" y="116632"/>
            <a:ext cx="7560840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  <a:latin typeface="Berlin Sans FB" pitchFamily="34" charset="0"/>
              </a:rPr>
              <a:t>Consecuencias Sociales Y Familiares</a:t>
            </a:r>
            <a:endParaRPr lang="es-MX" sz="36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23528" y="1971542"/>
            <a:ext cx="2736304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Berlin Sans FB" pitchFamily="34" charset="0"/>
              </a:rPr>
              <a:t>Negación de la familia con respecto al agresor/niño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  <a:latin typeface="Berlin Sans FB" pitchFamily="34" charset="0"/>
              </a:rPr>
              <a:t>Mala relación entre hermanos.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  <a:latin typeface="Berlin Sans FB" pitchFamily="34" charset="0"/>
              </a:rPr>
              <a:t>Drogas, suicidios, prostitución, homosexualidad. </a:t>
            </a:r>
            <a:endParaRPr lang="es-MX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27" y="2636912"/>
            <a:ext cx="4067175" cy="304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4896544" cy="4464496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sz="4000" dirty="0" smtClean="0">
                <a:solidFill>
                  <a:schemeClr val="tx1"/>
                </a:solidFill>
                <a:latin typeface="Century Gothic" pitchFamily="34" charset="0"/>
              </a:rPr>
              <a:t>Edad preescolar: Presentan ansiedad, pesadillas, estrés postraumático.</a:t>
            </a:r>
          </a:p>
          <a:p>
            <a:pPr>
              <a:buFont typeface="Arial" pitchFamily="34" charset="0"/>
              <a:buChar char="•"/>
            </a:pPr>
            <a:r>
              <a:rPr lang="es-MX" sz="40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s-MX" sz="4000" dirty="0" smtClean="0">
                <a:solidFill>
                  <a:schemeClr val="tx1"/>
                </a:solidFill>
                <a:latin typeface="Century Gothic" pitchFamily="34" charset="0"/>
              </a:rPr>
              <a:t>Edad escolar: Miedo, agresión, depresión, pesadillas, hiperactividad. </a:t>
            </a:r>
          </a:p>
        </p:txBody>
      </p:sp>
      <p:pic>
        <p:nvPicPr>
          <p:cNvPr id="4098" name="Picture 2" descr="http://t1.gstatic.com/images?q=tbn:ANd9GcQGahujlV24JFhK5-bxP07ctGmlf9F1QyjSIu2YrBMNFNJqSUm6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3987497" cy="19442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0" name="Picture 4" descr="http://t1.gstatic.com/images?q=tbn:ANd9GcSrnb1nqsC8frrvIfTKqnG0DyirTeurt2o8INvl1wpZAFtK3--5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77072"/>
            <a:ext cx="1800200" cy="255433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4 Rectángulo redondeado"/>
          <p:cNvSpPr/>
          <p:nvPr/>
        </p:nvSpPr>
        <p:spPr>
          <a:xfrm>
            <a:off x="467544" y="260648"/>
            <a:ext cx="7920880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Century Gothic" pitchFamily="34" charset="0"/>
              </a:rPr>
              <a:t>Los efectos a nivel conductual Dependen de la etapa de desarrollo en que se dio el abuso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5122912" cy="6408712"/>
          </a:xfrm>
        </p:spPr>
        <p:txBody>
          <a:bodyPr>
            <a:normAutofit fontScale="77500" lnSpcReduction="20000"/>
          </a:bodyPr>
          <a:lstStyle/>
          <a:p>
            <a:r>
              <a:rPr lang="es-MX" sz="4000" dirty="0" smtClean="0">
                <a:solidFill>
                  <a:schemeClr val="tx1"/>
                </a:solidFill>
                <a:latin typeface="Century Gothic" pitchFamily="34" charset="0"/>
              </a:rPr>
              <a:t>Adolescencia: Depresión, pérdida de la autoestima, rebelión creciente, quejas somáticas, actos ilegales, huidas de casa. </a:t>
            </a:r>
            <a:endParaRPr lang="es-MX" sz="4000" dirty="0" smtClean="0">
              <a:latin typeface="Century Gothic" pitchFamily="34" charset="0"/>
            </a:endParaRPr>
          </a:p>
          <a:p>
            <a:r>
              <a:rPr lang="es-MX" sz="4000" dirty="0" smtClean="0">
                <a:latin typeface="Century Gothic" pitchFamily="34" charset="0"/>
              </a:rPr>
              <a:t>Adultos que fueron víctimas de abuso sexual de niños: Bajo deseo sexual, sentimientos de culpa, ansiedad e insatisfacción, pesadillas, dificultad en el sueño</a:t>
            </a:r>
            <a:r>
              <a:rPr lang="es-MX" sz="4000" dirty="0" smtClean="0"/>
              <a:t>. </a:t>
            </a:r>
          </a:p>
        </p:txBody>
      </p:sp>
      <p:sp>
        <p:nvSpPr>
          <p:cNvPr id="3074" name="AutoShape 2" descr="data:image/jpeg;base64,/9j/4AAQSkZJRgABAQAAAQABAAD/2wBDAAkGBwgHBgkIBwgKCgkLDRYPDQwMDRsUFRAWIB0iIiAdHx8kKDQsJCYxJx8fLT0tMTU3Ojo6Iys/RD84QzQ5Ojf/2wBDAQoKCg0MDRoPDxo3JR8lNzc3Nzc3Nzc3Nzc3Nzc3Nzc3Nzc3Nzc3Nzc3Nzc3Nzc3Nzc3Nzc3Nzc3Nzc3Nzc3Nzf/wAARCACyARoDASIAAhEBAxEB/8QAHAAAAQUBAQEAAAAAAAAAAAAABAECAwUGAAcI/8QAPRAAAgEDAwIFAgQEBAUEAwAAAQIDAAQRBRIhMUEGEyJRYXGBFCMyQgdSkbEkM3KhFUNiwdEWJTSSVGPx/8QAGAEAAwEBAAAAAAAAAAAAAAAAAAECAwT/xAAjEQACAgIDAAMAAwEAAAAAAAAAAQIRITEDEkETMlEEIkJh/9oADAMBAAIRAxEAPwD1E15p/E70atAc43Q16TG6SxeZEwdG6FTXmn8WWC6nYJ0JhY5+9cfN9GdHF9qMO0p/mJpolb3P0qMkZxS7QBkVy9TtomV2yOTUvmEkeo1CmKcCOcCs5UtE0Exy+rGaKRzgYagY14z3ouLJFK84EGxuQOWo6FzxzVdFmjYD0reGQZZREnvRcQIoSCjoe1WCQZADjijYietCQDmjI1wKoYTanNxHj+YVpGBz1rNWg/xEf+qtMRz361vxaOXn2Z3xxatP4flZf1QsHHPbvXmCxux5z7CvWvFF3HbaVMkmC0w2qDXndvEJZi2OAeK5v5MFKRt/Gb6UWuho8MSBj161ptPbE6HPU4qks1wRV3Yp+dH9aUFlFcmi1bOKaQfepG6Uw9RXWcSIpM7abyakcZpuOlJjEUH3pSDXUtIBvxS4Nd3pwpgJg+9dg+9LXUAJg+9dg+9LXUAJg+9Jg+9OzSUANIPvSgHHWlxSjpQB5XpOv3+mOfIfcn8j8g0B4x1C81y7jvJIVVYo9ipGc455oJZQSfUOvSp42561w/JKqZ2JRuzPcbqVWzwcVd3emxXPrT0Se4HWqW5tZ7QZmU4z+oU6TZraJk6VIqgAcUCkpweanWQsFwf6VMoVoloOiGe1GQqCOKBtm7GrK3HTFTGJJOkY7VIrFCM9DRFvErIQetUF5pt+l8ZPxe9CcqPat0uqGam3bKjBqxt+SKotN3+WokOSKvLWmmCLSFQMYFFrjHShYDwM0UvJ4qgJ7X/5MftuFaRyF3M3AUFic1mYTiaL5cCivF+pCz08wIT504wB3A962g6i2c3LHtNIyPiHU31K/bb/AJanao+KSxgxsXFQW9qS4Yjmry0tSAGI6Vzv+zs6aUVQTbwhRkirTToy0nmftFBwo00iRJ1PFXscIhQIvatYRvJhyzrBzAYqMjmpm4FRHrWpzEb02nvTKRR1diuwaXtQAmKWuwaWgBK6uxXYoA6uNcaTFAHV1LikoA6ngcUztTx0oA+fBIQ54wc9qLgnyMZ5qXXdIuNC1A2uohELkmKT9ko+D7/FABSuGTke4rgkq8OtNPRZNM4wE5ZuAM96k1CKCCBfODmUnG09KCsj5tx6jjaOCO1Qahcz3F0PMk3bOBnvRFYYsuVCeUrtnYo+AOlSqgXACiok3Y5OTTh6m2jGahtlWwu0tzK4K9uvxVyturLxgN71V2UUkR6AfarKOTdgMSD2xWkEUhwdoxhuopjyb35FFH1qI51AP7XHeq2RisrISODWliZZ2jBT81b27c1Q2YJIYggfIq7tc5HFMEy3hOcUSnx1oKKREA3uqn2NVOv6pceWbWxjffJwZgvCj4pgXNpqMVzrO1XH4OxzLPIO7dlqqu7uXWNQe4kJwT6R7D2rP2MbabA0Mxm8qZ9zs3Rj81r9NtlMaupBQ9DRbaoSSTthFrb8K2KMbqI0BJPGB3pikgCNVyxPAFXmmad5AEs/MpGQD+2rhCyeSaisj7Cz/DR5cfmMOfiiu1PIHzTSOK6FGkcbduyM9OtMfrmpCBTGHNKgInpmMU9+tNqSjutdSgV1ACV2MU7tXEUANFdS4pO9MDiM1wFdmlHSgBKQilau7UANPSnjpTcU4DigDK/xSghm8C6kZo1Zogrxkrkq2e32rwyFpoWBtrhoxj9J5Wvaf4vu6eDJylzJDulVCiD/ADM/tNeGrP5KhWHOOMdRSlorjcViRdWWqBMi6j2Mf+ZGeKmI3MZFyQ3Q1R+fGRyTk+460VBfCFQC6snYZrmnxOsI6korKZZklcdzT4DukB6c0At5C/q3Bc/NEW90iSqTImD7msnxtIdovkn8ojLj70T5fmjfbyYkH7D0NU99HHdWu5JQksQ3IQetV2n61MjhZEyelOKtAjV2962fInj2Ovapr27jto1vJFTyceokciqfUtSW3txdMwYhCE+T7Ul5KmsaDb21ix89m/MJGCF71pC9kTaaodqHimIoBp4Nww74wBQttq+sXD75JvJiU9BxRFn4KazjWZbgybh0HGKF1G4tdJXbKd7/AMuen1p8jbdRJ47SyarQdREqN+KfLDoWrQQTLNwCGHtXl9jPNqDKYZAsef21v/D8ZiVQW3ccmpjembFvPbQzQMk0YdR6tp+KbpV4l0JEtotiq+1IxzUkzhVIHLNkKKv/AAnoqWMRuDDteTrnrmtoLs6MeSXTIdpWmi2XzZcNMw9v01YEc5PNOOa44rpSo5G3LLImpD0p7CmEcUMERNTDUpxUbVIyF6QU5qaKllC13aurqQHdqWkyKXNMBK4ilGK7IoAaBS4pciuyKAGkZNdjilyK6gBtOpCKUCgR5v8Axi1FDaW2lLyS3myY6jHSvJZU3gsy/Q1sv4nXiv4su1Xoqqob3PcVj5JgRkis3dksDkjYDKn/AGoZgSQGB5ouSZuxB9sVCMcl85rWNoQ1osAE5wvJ5qKVsncOvyaIySuR9zUMi45C1adiJYL+4iG1W3KeoNKbyT8R5zcZGNo9qHUYGR360o4GMfan0iWpyXpbM6XCAs5ZUGdmaih1KWK7RopGQdM5xihLQsJWfPpQAnFENFFckTRYV15ZPcVi4JYZp2cnfpt9P8QyC1FtPKdmMB1PNCx6PZ3M7S3bPc7jldzYqktxmIBSQp/SeuK1ml6WghjLXHp65xXK008M7MVkJ0+zgtIf8PEgUHoKu9GulkZsA8dc9qFW1iWIESscH+tHWxVFKeXtz7d6qKZDkkg4y7ZVkQ5IxjPSvR4yTFGT3UZ+uK8yONnHSvSrFxLZQODkGMf2rrhFI4pycnbJetMbipD0qNqpkoaaac045zSZ5xigZEwqJsY5ohsd8Ae9ZnW/Ef4SY2mm2jX153UHbHH/AKj/ANqiTSKSst55EijMk0iRxg8s7YA+9ATa9pEJxLqdoD8SZrOXl3bXMRXVymoXgBJAO22t17nA6kfNYqVLcybbC2BHVXYZZ/nHYf3rGfJRpGLZ6v8A8e0jbvOo24X3LU631rS7htsN/bs3wcV5nZ6N5sgkvSFB7AVq4rTTrO13JEicepjj/epXKUuI14ZWGUIYHuDml7VgZNRhhDNp+pCOVSMY6EH4PWg5fHurWMq281vBK7NhW2kZ+c9K0U01ZEoNM9K79D9qqtX8R6TpG5by7XzVH+VGNzGvONT8c6ze77aFooOqu0Y6fes0s8bsZJCXYtlwW5b6f+fak5/gqPTU8f8A4mQrp2jzyIP+ZI20f7Vb2XiIzPHHfWMluHOAwbcBWJ0jKxw3NzlUcf4eBRgEfzEe1W2rXXlKJLiEFQPy/VjaffHvVJ4CkbK21Oyu5nit7mOSRTh06EfY0XnPPue1YO0lTVdAu9SgBTUtP58zA3SoOzCpfDviZpjhuW6soORtP9sUlJMbjRuDS4qKF1ljDocqwyDUw6VZJ86eJ7gz6pcsTy0rtg9OtULY3ftqx1R/MvZZRyCzd/mq1kypqImdsicvg4VRUHOct1zRJXpikZcjGOc1qmIj5HTmk+cNTwODjtSde5HxQBHkZz1pScKe1Lzz6T9BTZA23AU1SbAdYAyzunJyMgCjhBJDKNqMPqKTwzsS8llkHpSMg/etulxCogYxIA3Yj4rOeZUNNoyUKXDOrw20rwO2CFXoa22lRqIEBUsVGMM1DWeoxx3SW7AJ5hyAOKLuE/DzblB2deKFxxdM0XNJKgi7mvHlV7dURFGPLHerCzud4G9TG+OQelV8e2YZjkb6UTbybBhwTj3quqWiOzey0jIZjlgQfmt14Smkl0oLKQfLcquOwrAwSKSMRqf71uPBrFrGfOB+YOPaiNgX3amnr/al+1C6hdfg7fz9jOAwGFpsYkl7bxoJJJQqk4BIOM1U3fiaOG7SCHT725D/APNQKIx7+qhbow+XcQXkSSoZnaH1ftY5/vQIeFYDFBGqImSFH96zc2iuqaLi81RnhPljywVPGckfeqC5jMcREYw80gXI+RyamlcmQx7uDENtJJIG8k9gSD8cVDbZSVGS8QzCOKOGP9DNmUY/UB0X7n+1T6ZapbRBmG6eUAyN8+30oHVyf+KJARnLqQfuaLjnZYwCOQO1czuzojol1W5Frbl+jdBVn4VsptVtC1+PyHbKoepxWc1B/wAddW8PUBSzit54ZcLBGuP0jFJOgoA8e6JbLosc0cYVopV5GAcHivMfEuozhUtIpQVgBSMleVz3PzXs3jiB7nwrfCJcukYk464U5P8AsDXhGtXCNtKnJYj1fFXGTTqiaTVsES6aO1YF2LMdqnHOe/NW/hzTVu7mNLlikC5kuSe0ajOM1TwsHDAjIToB3rQ2EnnadLZRSLCXAa7ueoSP+Qe7N7Vr6RWLLJtYW71F7pFdkX0xRr3HYfSu1S8ur1UF1+hD+kftqHSrq0SVUsrc7FOGlf8AUx9/ir9tKF3GrxyLn9RGeabdokf4WeGPR9Rkkz5reggN1XHAqraN7HVLa6thw4DbB89jVhpVu0Xn2zEr5j9e49quXsoHeDKgFE2H3JFRGLNG1VFn4V1JbnzbU8bB5kY9kPb7GtHurznQ5msvEtumeGLRsfcGvRd2OMdK3izGSPl+ZwZiCCD3NRDOMZHWllO6aT/UcUzoQW6j2p0YjX4b3pcAEZkPJ6UoHqzwR/akK5Zce9AE62pEbHJPeg9pD4z371Z3cipAiKfUeuKBt4jNKMjPcULQBmn2oZvWMntkVbSaNbT2krMNkiqSHHAHFSWduqjOOQKsbhf/AGy6GePKbH9KIr0DLaJYxSWyvO7qssmMJ3Aq8ngNvudZi3lxelXHf61n7CaWF7dI32ptJZuy0Vq2orM8b7W8lD6B0Eh9zSYA8Ed6l1FdSh2CnjPavQYZvPtVfhiy8gDpWJttYW6kEEyqvYMvetZpxaKEAn01cQDIlAbA9PHai4jHuGQxP0rolUgEKKmGcjFUwJ7dsj9OOetbPwXgQXILryw4zWNh5IyDV1pMjRmTHOQMc4qW6yUsm5kdY42dyMKM5FUM0s1xK0rSuqsfSCcov296EmupXRY5HdjkEop7VbwxhI1VQcEeoMc1PbsVRSahDlWVF2TAZCr0b5FUyvkhT6W6A1oNasZ2hL26GQJ+1WwwPuKyrTrnEpKyZwzMMZPyPeoki4hobLDs6HkZ6VzD8wr7HeKCLspyD06c5qSG7V5ADkOPeoGVuqWo8wSORuNwhRvbrTGQhyhGCP6Ufd22+4gdm/LhO/b7mj7G3t7mci6I8vbkN7Gk49i4yozWnQhr64k2nAYID84rV6FKEO3PINYyXVBYPfJMypsuievUYGK0djcKJUkQ5WQBgR81g1RsjewsskRDgMpGCp7gjkV81+M9POjeJLzTeSkVwTD/AKG5FfQWn3WQPtWB/iX4Pudb16ym094xK0JEzO2AoB9J+a145JPJlKLppHnemWqmLfLIsa5Jy1WV5JF+Cgt7cI0TkmQKCDk8A/atVbfw5ITbPe7+MBQnpX6fNTp/D+8jlykilNu0N04/80u2R0zCQK6EIrOzdgvfFaHw/dTx3iMGYqmScn0j/wA1pn8D2WnxM8lxIJCnRT1PtVHrMRSGMx/lpjaFQYwe9Gdir9DX1f8AEXTGJASG9JHeo7rUbm31W1MnphVC4UHJZj3NUNi0s0rRwDDBS3qqSKKTy/Nll3yYOFHbmmptrBLLe3mLajaXW70m4H255/vXrARyAQwweleSaHbSyqXCMFhbec8jJIwPrXrMI/KTLH9I7VtFMiR8uv8A5746BzSNkk8HFSuPz3B/ax596ci5WqbMSARg8YPNPht2MihGA5zzRGwY+aQWsrONnI+D0qezEQXkMpk9QyVHGKI06Nt4YqRg1Itrcg5YN17CrS1RgoOP6ineACLcHFWUMe+3kib98ZH+1DWy5OcfWiomHm8ccVosIDzV2YB4ixAyQfmpRJ/hvLZmZQeMnNRXK5uJT/1nj4zXBQFGKprAFhp0KvLCY0G8Hn6Vu7TaIwC45HIrD6DMqXsYfgNxzW+toocBt3WkhB9s0ZA9ZqxgWNgMNQtrHHgBRnirGEKvAUZobKSOCnOB0+lGWjhGKkhSRxmo1BJzxVVr0rwxQyRtysmT8gVlN/1ZcVk0ssqxIHbIXoAOppBqk78B9i4wAKqJLxJyNpyFUY56e9MSTBzurnc/w6owRoYbpjj1MSPc9KH1LThfpuR1SYfpLDg/Wgre6UHqKs7edXA5B+D0pWxuKMXctJY3H4W6jeCTOQCcg/IPtSrdNHIG2jePmtlqWm2+q2pt7pSf5HHVD7ivO9YD+H7oWupEsDzDIvJkX3q4yszcKeC5GqJgeYDnHOKYb5ChSKfCHr7/AP8AKzT6rG4K28ZfPdxtAoeWFrnHnyekftU4FKXIk6BRZZXP/Do7uZmaIlwpG7kZ71baVexXCGOORC8fQL7fFZiKyti37cYGATkUVbv+BkWaEKCvUr0xWTmnijRRaZ6XpE+5FJ7UQwM99JcHncAoB7AVntFv47mJZrVg0T8MAf0H2Nai0Xaq55JoX4WFwRgcvg/96deX0NpA81xIscSdWb/t7mqnWtfstHjPnuGmP6IEOWb6+31rD6hri6tGLm9c/ln8uFT6VGe3ufmrUTJyDde1WfUNThmVjHDB6oY++49CaG1bLwtKwyXyQuOAe5PzQc9ylzKhQ4LlSfcYqxuzmBDGQwjOWHc1qqSJ2Z63tZoyERvWRlnx1HtWh07SoriCCR4Hj5OdnJbtxQGnvPe3TQ2yqN6iMMx4BJ5r1HSrO3sx+DiWTEK4luCOWPstEY3hEydAGnWFn/h7O1tXtbfPmP5g5dx2z3960BjUEgA4+M0LqklpJClu4mSYMHiSNvWpHQn2Bpg1AAYfUrYN3GTwaro16ZuVnzXcw+XcyjbgbqReQcZozUV/N3HvQ6jP6eMDmpuzI7OUHueKMht0kUEOytjnB60I3JBAGeuKuLFVaPdtINIZHHA0eAJSPijEiZQnrHIpQikElW6d6eoQY9PStIxrYieJeuWBHXioLh1htp5gSCqGpwNqkAYqo8QSyx2It413STvsArZ6AxRcmVjk898VNnii9Z0i70fUDaXYKSeWrgH2YULncnXJA6YobwBPYttuY8naNwyTXpFiIyitvGPfrXm1qFM67x6Qwzmt1pG1IUjVg6k8N2qbA1NmEUZBGPg0ZDKCcVX22FjwAo98UVEQDx3NBSLOM8VX6rp344KnniEoSRuTIOfvR0LDaM9abcW13IvmW9q8yLwxTnH2rPk+ppD7ZKq20d4CfM1AOp/akWP+9GpDbR8MC/yzVF5yiTy5fy5f5JAVP+9K+QfUPkVyo6dBkcdlL6VTa3urYxSmKazIkVvOizjI/UPqKDiYK3saNgmO7Yx9JqqKTL21bfED1GKC8RaLDrumPazACT9UEuOY37H/ALGjYCNihOlHxpuAzjHv7UJCPAEtL4XEkMyCGSJykmeoYe3xVhFYpjM0zPj54rRfxIsTZ6/DdQodt5HlgB+9eP8AcYqDQ/DGq6piQKlrB3kn4J+gqHGUpYQOa9KwW0CDiPr71Q6xcky/g7f09AcdWY9vpXrtt/D6x2BrvUJ5yOoT0A1b6X4W0PSnMtppcYmPWV/U5+5rWHBJO2Zy5o+HmvhHwzq1gGuLVLp5HA8yMrtjYffqfmtqYtS1W0/DWOpx6ZOP15iLSEe3PStRMI4wMq+OwXtUM8drcEGQPvXpIOHH3rphGD2jBzmtGH/9DFbNvxTvJOMk3EDli/tuU8g1jdZspbC//BCQO3l7mI4YD5z0r25DtA3ybiP0yAYP3ps+n2d+c3iW8xXlWaP1D79/vSnx8d4YlOXp5XpdnZslu884QeX6TtLEnPsK1dppL3LRsUgnQDBbaUJHt1q7m8NxF98X4VxnIIG1h8cUSBDaqiK21gMFT0P3o44pYY5Sb0BC206CJrc+HpYiv/MjXev1yDnNQpriW8ZtrG2vjcEYyICMfc0W9zqEMW22SPcT1V8CirJLn0yXF2ZZD+wHgVUnDSJXb0z8VtMXaW8kkiDEll5Jf/U3/inDUdOUBRbrgcdBW1j5QZAYex5pTbW//wCJB/8AQUo1HQm72fMOquVugg4AFQJtI5PvxU+rkHVJgOFDHb80IOZM8VjTETKvKuRwRj5q509Tt4ORVMpxjJ7VbaFJ5gZGHA6URy0U6LTYOKTYuTweaeTkgf0qQIepPFdKRBFMQFGDjFUeoSefrOmW6t6jOpx96u5Cu1vrVf4Ythe+P7ZVG9IDubjOKTAv/wCMumxGysdVRSJUIhlbHUEcV5WzZYso617z/FBY7nwXqGR6lKvn2wa8GAAPOcEdqUUkqG9j07LnOetabw9OPK2Og9PfNZhB6gOc1b6RMYptqsMH3HWk7Ebm3mCxZx3q1gdSAV71m4Z38oDj+lX1mxYAk9u1MaLa2kOME1oNEQtA7KzId/7TzWctOn3rR6DIFhkViM7/AGpS0UthN3ZpeRGO62zJ/wDsUEg/B60Amg2iYRPMRMdA+cn71db5CPTsPxilUSHl4x9qxx6i034zPzeHIzzFdyKe25Mihn0PUI+Y5YZlB6glT/StVKURdzYQ/wDVzQUkwlb8lDx+/pVLq/B9pL0EtoruCMCSLB/1Cjo2lZRuGz35zTBG7c+rPzTtsgPBOar4V4HzMc9lb3E8U1yqyyx/oyM7aN8tc/pyf7UEpYdc5+KlVz13YPzR8L8ZDneyd+B6UHzkUzDfI+hpBK3fn5rhLxyDml15IhcRQjZ/zH57EjFOCADnaabvBx1+a4yKOp69iKGuT1DuJzJwcAE4qFhKw5zUqyIQfWpP0p24Bf1jNQ014PBHEZlP6QKIIjkX81PV9KaqyNH1YmpVt3ZQWJ+RjmhOTwJ6BXs4nI2hSfpUkOkRv/m5wOwNHKioPSuPqKdczJbQPOT+lc1qkok5YwhLLCxR/lj9WDkijQUIzlaxtpqkv4lpXYhmbvzxWoW6BUEbeRSjKxuLR8t3zq99cENnLnr2oPJyMZqSRt11K/uxpE6cZ46VDVGYQvIx3xVroYIViKqRzk5HTtV9pIHkjAxmiGyvCyKNhSfvUmPRmnYOFGKRzhStdCJAbhgqMW6Dk1Y/wrtmjN5rBBLTMUTI7VnfE0/4azI7yekYNXfhrWJ9M0e2tREhQDdUyTaocXk2/iiQXnhvUYMZLQNnivn5eAufbFevz+I1ntJ4XiZWkjZQVPTIryO5Qxysv8pqOOLjsqbT0LHgtijLR/KfevODQScP0OKIjUggiqkQaTTrxpuPmtjajKJgjPFYfRRkZKHk9a2lngIu0H70Q0Bb2gwcdTmtJoPMcy99wNZa0xnOcGrOK6NvGwTJZujZ6U5NJZKWTR3M0NuvrZt38o61VTahds4WGQInuTk1VOzyHcxdm92ao4ZnWYq6YQcKo659zWaalpmlUXccoYguwZu5c1Y27p3Zf61R20FvJ63VmP8A1EnmrSCK3bAC4+Qaa40/ROTLJTn91KWA/UM1XyR7OIpHz7U9YG8rczsT3welJ8X4xX/wMUh8+nFcUQdaqorgRz7PMIH15FWEgnVRIp3r9KpQktMVr8JwiH4+9KY9vRgTjgVU3uozIo2JuOcZB4qD8U7SpIz+te2az+ecXSyX8aZd4JztqCSJnbANCfj5QM7HA99tNF5dMfy0P1IwKp88msi6JMOis0QkseaJ8uEJgrjI65qsj/GSEedMqL/0jNGpFDtG6Ysai2xuIo2QodskvA6Z60g1AsFznNSMI1TKhWYDgZqtlF5IxCp5Weh25FNWFIMF5K0oKxyADgc8GiLx3MJE9uZIyOSh6VXo2oqiqZUGO+3rUiXN2vV36+2M1STeBYRWtpol3mzlIbskgx/vUq3l+ihPw8vpGP00cU3DJAz9OKd5Hy/9apcbFaZ82so85+B+s1JEox0H9K6uqHshBO1R0A/pWg05R5UfA6e1dXUQ2D0WqAccCop1G88Dr7V1dW6JZnvEqqTaAgH1ntVkQAqAAD0iurqT2CFAHPFYy9Ufibjgdfaurqj/AEUDoBv6CjVVQo9I/pXV1EhFro37frW3sgPLXiurqIaGWlqB7Cluuorq6lyfUqGxsfUUR/ywe+etdXVlw6NZhltwn3oy2HNdXV0RICejDHvRC8DiurqoRm9b9N4pXgnqRRttLKY4gZHxnpuNdXVL0xMvTGnkH0L/AEp1vDFv/wAtP/qK6urn4tGsvAy8A/CNwODxVLn1gdq6uokCHL3HapUA2jgV1dWjIEnA8knAzUUTNtA3Hp711dQtjWjgzfzH+tcjEjknr711dWkSWTJ1qXJ966upsl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6" name="AutoShape 4" descr="data:image/jpeg;base64,/9j/4AAQSkZJRgABAQAAAQABAAD/2wBDAAkGBwgHBgkIBwgKCgkLDRYPDQwMDRsUFRAWIB0iIiAdHx8kKDQsJCYxJx8fLT0tMTU3Ojo6Iys/RD84QzQ5Ojf/2wBDAQoKCg0MDRoPDxo3JR8lNzc3Nzc3Nzc3Nzc3Nzc3Nzc3Nzc3Nzc3Nzc3Nzc3Nzc3Nzc3Nzc3Nzc3Nzc3Nzc3Nzf/wAARCACyARoDASIAAhEBAxEB/8QAHAAAAQUBAQEAAAAAAAAAAAAABAECAwUGAAcI/8QAPRAAAgEDAwIFAgQEBAUEAwAAAQIDAAQRBRIhMUEGEyJRYXGBFCMyQgdSkbEkM3KhFUNiwdEWJTSSVGPx/8QAGAEAAwEBAAAAAAAAAAAAAAAAAAECAwT/xAAjEQACAgIDAAMAAwEAAAAAAAAAAQIRITEDEkETMlEEIkJh/9oADAMBAAIRAxEAPwD1E15p/E70atAc43Q16TG6SxeZEwdG6FTXmn8WWC6nYJ0JhY5+9cfN9GdHF9qMO0p/mJpolb3P0qMkZxS7QBkVy9TtomV2yOTUvmEkeo1CmKcCOcCs5UtE0Exy+rGaKRzgYagY14z3ouLJFK84EGxuQOWo6FzxzVdFmjYD0reGQZZREnvRcQIoSCjoe1WCQZADjijYietCQDmjI1wKoYTanNxHj+YVpGBz1rNWg/xEf+qtMRz361vxaOXn2Z3xxatP4flZf1QsHHPbvXmCxux5z7CvWvFF3HbaVMkmC0w2qDXndvEJZi2OAeK5v5MFKRt/Gb6UWuho8MSBj161ptPbE6HPU4qks1wRV3Yp+dH9aUFlFcmi1bOKaQfepG6Uw9RXWcSIpM7abyakcZpuOlJjEUH3pSDXUtIBvxS4Nd3pwpgJg+9dg+9LXUAJg+9dg+9LXUAJg+9Jg+9OzSUANIPvSgHHWlxSjpQB5XpOv3+mOfIfcn8j8g0B4x1C81y7jvJIVVYo9ipGc455oJZQSfUOvSp42561w/JKqZ2JRuzPcbqVWzwcVd3emxXPrT0Se4HWqW5tZ7QZmU4z+oU6TZraJk6VIqgAcUCkpweanWQsFwf6VMoVoloOiGe1GQqCOKBtm7GrK3HTFTGJJOkY7VIrFCM9DRFvErIQetUF5pt+l8ZPxe9CcqPat0uqGam3bKjBqxt+SKotN3+WokOSKvLWmmCLSFQMYFFrjHShYDwM0UvJ4qgJ7X/5MftuFaRyF3M3AUFic1mYTiaL5cCivF+pCz08wIT504wB3A962g6i2c3LHtNIyPiHU31K/bb/AJanao+KSxgxsXFQW9qS4Yjmry0tSAGI6Vzv+zs6aUVQTbwhRkirTToy0nmftFBwo00iRJ1PFXscIhQIvatYRvJhyzrBzAYqMjmpm4FRHrWpzEb02nvTKRR1diuwaXtQAmKWuwaWgBK6uxXYoA6uNcaTFAHV1LikoA6ngcUztTx0oA+fBIQ54wc9qLgnyMZ5qXXdIuNC1A2uohELkmKT9ko+D7/FABSuGTke4rgkq8OtNPRZNM4wE5ZuAM96k1CKCCBfODmUnG09KCsj5tx6jjaOCO1Qahcz3F0PMk3bOBnvRFYYsuVCeUrtnYo+AOlSqgXACiok3Y5OTTh6m2jGahtlWwu0tzK4K9uvxVyturLxgN71V2UUkR6AfarKOTdgMSD2xWkEUhwdoxhuopjyb35FFH1qI51AP7XHeq2RisrISODWliZZ2jBT81b27c1Q2YJIYggfIq7tc5HFMEy3hOcUSnx1oKKREA3uqn2NVOv6pceWbWxjffJwZgvCj4pgXNpqMVzrO1XH4OxzLPIO7dlqqu7uXWNQe4kJwT6R7D2rP2MbabA0Mxm8qZ9zs3Rj81r9NtlMaupBQ9DRbaoSSTthFrb8K2KMbqI0BJPGB3pikgCNVyxPAFXmmad5AEs/MpGQD+2rhCyeSaisj7Cz/DR5cfmMOfiiu1PIHzTSOK6FGkcbduyM9OtMfrmpCBTGHNKgInpmMU9+tNqSjutdSgV1ACV2MU7tXEUANFdS4pO9MDiM1wFdmlHSgBKQilau7UANPSnjpTcU4DigDK/xSghm8C6kZo1Zogrxkrkq2e32rwyFpoWBtrhoxj9J5Wvaf4vu6eDJylzJDulVCiD/ADM/tNeGrP5KhWHOOMdRSlorjcViRdWWqBMi6j2Mf+ZGeKmI3MZFyQ3Q1R+fGRyTk+460VBfCFQC6snYZrmnxOsI6korKZZklcdzT4DukB6c0At5C/q3Bc/NEW90iSqTImD7msnxtIdovkn8ojLj70T5fmjfbyYkH7D0NU99HHdWu5JQksQ3IQetV2n61MjhZEyelOKtAjV2962fInj2Ovapr27jto1vJFTyceokciqfUtSW3txdMwYhCE+T7Ul5KmsaDb21ix89m/MJGCF71pC9kTaaodqHimIoBp4Nww74wBQttq+sXD75JvJiU9BxRFn4KazjWZbgybh0HGKF1G4tdJXbKd7/AMuen1p8jbdRJ47SyarQdREqN+KfLDoWrQQTLNwCGHtXl9jPNqDKYZAsef21v/D8ZiVQW3ccmpjembFvPbQzQMk0YdR6tp+KbpV4l0JEtotiq+1IxzUkzhVIHLNkKKv/AAnoqWMRuDDteTrnrmtoLs6MeSXTIdpWmi2XzZcNMw9v01YEc5PNOOa44rpSo5G3LLImpD0p7CmEcUMERNTDUpxUbVIyF6QU5qaKllC13aurqQHdqWkyKXNMBK4ilGK7IoAaBS4pciuyKAGkZNdjilyK6gBtOpCKUCgR5v8Axi1FDaW2lLyS3myY6jHSvJZU3gsy/Q1sv4nXiv4su1Xoqqob3PcVj5JgRkis3dksDkjYDKn/AGoZgSQGB5ouSZuxB9sVCMcl85rWNoQ1osAE5wvJ5qKVsncOvyaIySuR9zUMi45C1adiJYL+4iG1W3KeoNKbyT8R5zcZGNo9qHUYGR360o4GMfan0iWpyXpbM6XCAs5ZUGdmaih1KWK7RopGQdM5xihLQsJWfPpQAnFENFFckTRYV15ZPcVi4JYZp2cnfpt9P8QyC1FtPKdmMB1PNCx6PZ3M7S3bPc7jldzYqktxmIBSQp/SeuK1ml6WghjLXHp65xXK008M7MVkJ0+zgtIf8PEgUHoKu9GulkZsA8dc9qFW1iWIESscH+tHWxVFKeXtz7d6qKZDkkg4y7ZVkQ5IxjPSvR4yTFGT3UZ+uK8yONnHSvSrFxLZQODkGMf2rrhFI4pycnbJetMbipD0qNqpkoaaac045zSZ5xigZEwqJsY5ohsd8Ae9ZnW/Ef4SY2mm2jX153UHbHH/AKj/ANqiTSKSst55EijMk0iRxg8s7YA+9ATa9pEJxLqdoD8SZrOXl3bXMRXVymoXgBJAO22t17nA6kfNYqVLcybbC2BHVXYZZ/nHYf3rGfJRpGLZ6v8A8e0jbvOo24X3LU631rS7htsN/bs3wcV5nZ6N5sgkvSFB7AVq4rTTrO13JEicepjj/epXKUuI14ZWGUIYHuDml7VgZNRhhDNp+pCOVSMY6EH4PWg5fHurWMq281vBK7NhW2kZ+c9K0U01ZEoNM9K79D9qqtX8R6TpG5by7XzVH+VGNzGvONT8c6ze77aFooOqu0Y6fes0s8bsZJCXYtlwW5b6f+fak5/gqPTU8f8A4mQrp2jzyIP+ZI20f7Vb2XiIzPHHfWMluHOAwbcBWJ0jKxw3NzlUcf4eBRgEfzEe1W2rXXlKJLiEFQPy/VjaffHvVJ4CkbK21Oyu5nit7mOSRTh06EfY0XnPPue1YO0lTVdAu9SgBTUtP58zA3SoOzCpfDviZpjhuW6soORtP9sUlJMbjRuDS4qKF1ljDocqwyDUw6VZJ86eJ7gz6pcsTy0rtg9OtULY3ftqx1R/MvZZRyCzd/mq1kypqImdsicvg4VRUHOct1zRJXpikZcjGOc1qmIj5HTmk+cNTwODjtSde5HxQBHkZz1pScKe1Lzz6T9BTZA23AU1SbAdYAyzunJyMgCjhBJDKNqMPqKTwzsS8llkHpSMg/etulxCogYxIA3Yj4rOeZUNNoyUKXDOrw20rwO2CFXoa22lRqIEBUsVGMM1DWeoxx3SW7AJ5hyAOKLuE/DzblB2deKFxxdM0XNJKgi7mvHlV7dURFGPLHerCzud4G9TG+OQelV8e2YZjkb6UTbybBhwTj3quqWiOzey0jIZjlgQfmt14Smkl0oLKQfLcquOwrAwSKSMRqf71uPBrFrGfOB+YOPaiNgX3amnr/al+1C6hdfg7fz9jOAwGFpsYkl7bxoJJJQqk4BIOM1U3fiaOG7SCHT725D/APNQKIx7+qhbow+XcQXkSSoZnaH1ftY5/vQIeFYDFBGqImSFH96zc2iuqaLi81RnhPljywVPGckfeqC5jMcREYw80gXI+RyamlcmQx7uDENtJJIG8k9gSD8cVDbZSVGS8QzCOKOGP9DNmUY/UB0X7n+1T6ZapbRBmG6eUAyN8+30oHVyf+KJARnLqQfuaLjnZYwCOQO1czuzojol1W5Frbl+jdBVn4VsptVtC1+PyHbKoepxWc1B/wAddW8PUBSzit54ZcLBGuP0jFJOgoA8e6JbLosc0cYVopV5GAcHivMfEuozhUtIpQVgBSMleVz3PzXs3jiB7nwrfCJcukYk464U5P8AsDXhGtXCNtKnJYj1fFXGTTqiaTVsES6aO1YF2LMdqnHOe/NW/hzTVu7mNLlikC5kuSe0ajOM1TwsHDAjIToB3rQ2EnnadLZRSLCXAa7ueoSP+Qe7N7Vr6RWLLJtYW71F7pFdkX0xRr3HYfSu1S8ur1UF1+hD+kftqHSrq0SVUsrc7FOGlf8AUx9/ir9tKF3GrxyLn9RGeabdokf4WeGPR9Rkkz5reggN1XHAqraN7HVLa6thw4DbB89jVhpVu0Xn2zEr5j9e49quXsoHeDKgFE2H3JFRGLNG1VFn4V1JbnzbU8bB5kY9kPb7GtHurznQ5msvEtumeGLRsfcGvRd2OMdK3izGSPl+ZwZiCCD3NRDOMZHWllO6aT/UcUzoQW6j2p0YjX4b3pcAEZkPJ6UoHqzwR/akK5Zce9AE62pEbHJPeg9pD4z371Z3cipAiKfUeuKBt4jNKMjPcULQBmn2oZvWMntkVbSaNbT2krMNkiqSHHAHFSWduqjOOQKsbhf/AGy6GePKbH9KIr0DLaJYxSWyvO7qssmMJ3Aq8ngNvudZi3lxelXHf61n7CaWF7dI32ptJZuy0Vq2orM8b7W8lD6B0Eh9zSYA8Ed6l1FdSh2CnjPavQYZvPtVfhiy8gDpWJttYW6kEEyqvYMvetZpxaKEAn01cQDIlAbA9PHai4jHuGQxP0rolUgEKKmGcjFUwJ7dsj9OOetbPwXgQXILryw4zWNh5IyDV1pMjRmTHOQMc4qW6yUsm5kdY42dyMKM5FUM0s1xK0rSuqsfSCcov296EmupXRY5HdjkEop7VbwxhI1VQcEeoMc1PbsVRSahDlWVF2TAZCr0b5FUyvkhT6W6A1oNasZ2hL26GQJ+1WwwPuKyrTrnEpKyZwzMMZPyPeoki4hobLDs6HkZ6VzD8wr7HeKCLspyD06c5qSG7V5ADkOPeoGVuqWo8wSORuNwhRvbrTGQhyhGCP6Ufd22+4gdm/LhO/b7mj7G3t7mci6I8vbkN7Gk49i4yozWnQhr64k2nAYID84rV6FKEO3PINYyXVBYPfJMypsuievUYGK0djcKJUkQ5WQBgR81g1RsjewsskRDgMpGCp7gjkV81+M9POjeJLzTeSkVwTD/AKG5FfQWn3WQPtWB/iX4Pudb16ym094xK0JEzO2AoB9J+a145JPJlKLppHnemWqmLfLIsa5Jy1WV5JF+Cgt7cI0TkmQKCDk8A/atVbfw5ITbPe7+MBQnpX6fNTp/D+8jlykilNu0N04/80u2R0zCQK6EIrOzdgvfFaHw/dTx3iMGYqmScn0j/wA1pn8D2WnxM8lxIJCnRT1PtVHrMRSGMx/lpjaFQYwe9Gdir9DX1f8AEXTGJASG9JHeo7rUbm31W1MnphVC4UHJZj3NUNi0s0rRwDDBS3qqSKKTy/Nll3yYOFHbmmptrBLLe3mLajaXW70m4H255/vXrARyAQwweleSaHbSyqXCMFhbec8jJIwPrXrMI/KTLH9I7VtFMiR8uv8A5746BzSNkk8HFSuPz3B/ax596ci5WqbMSARg8YPNPht2MihGA5zzRGwY+aQWsrONnI+D0qezEQXkMpk9QyVHGKI06Nt4YqRg1Itrcg5YN17CrS1RgoOP6ineACLcHFWUMe+3kib98ZH+1DWy5OcfWiomHm8ccVosIDzV2YB4ixAyQfmpRJ/hvLZmZQeMnNRXK5uJT/1nj4zXBQFGKprAFhp0KvLCY0G8Hn6Vu7TaIwC45HIrD6DMqXsYfgNxzW+toocBt3WkhB9s0ZA9ZqxgWNgMNQtrHHgBRnirGEKvAUZobKSOCnOB0+lGWjhGKkhSRxmo1BJzxVVr0rwxQyRtysmT8gVlN/1ZcVk0ssqxIHbIXoAOppBqk78B9i4wAKqJLxJyNpyFUY56e9MSTBzurnc/w6owRoYbpjj1MSPc9KH1LThfpuR1SYfpLDg/Wgre6UHqKs7edXA5B+D0pWxuKMXctJY3H4W6jeCTOQCcg/IPtSrdNHIG2jePmtlqWm2+q2pt7pSf5HHVD7ivO9YD+H7oWupEsDzDIvJkX3q4yszcKeC5GqJgeYDnHOKYb5ChSKfCHr7/AP8AKzT6rG4K28ZfPdxtAoeWFrnHnyekftU4FKXIk6BRZZXP/Do7uZmaIlwpG7kZ71baVexXCGOORC8fQL7fFZiKyti37cYGATkUVbv+BkWaEKCvUr0xWTmnijRRaZ6XpE+5FJ7UQwM99JcHncAoB7AVntFv47mJZrVg0T8MAf0H2Nai0Xaq55JoX4WFwRgcvg/96deX0NpA81xIscSdWb/t7mqnWtfstHjPnuGmP6IEOWb6+31rD6hri6tGLm9c/ln8uFT6VGe3ufmrUTJyDde1WfUNThmVjHDB6oY++49CaG1bLwtKwyXyQuOAe5PzQc9ylzKhQ4LlSfcYqxuzmBDGQwjOWHc1qqSJ2Z63tZoyERvWRlnx1HtWh07SoriCCR4Hj5OdnJbtxQGnvPe3TQ2yqN6iMMx4BJ5r1HSrO3sx+DiWTEK4luCOWPstEY3hEydAGnWFn/h7O1tXtbfPmP5g5dx2z3960BjUEgA4+M0LqklpJClu4mSYMHiSNvWpHQn2Bpg1AAYfUrYN3GTwaro16ZuVnzXcw+XcyjbgbqReQcZozUV/N3HvQ6jP6eMDmpuzI7OUHueKMht0kUEOytjnB60I3JBAGeuKuLFVaPdtINIZHHA0eAJSPijEiZQnrHIpQikElW6d6eoQY9PStIxrYieJeuWBHXioLh1htp5gSCqGpwNqkAYqo8QSyx2It413STvsArZ6AxRcmVjk898VNnii9Z0i70fUDaXYKSeWrgH2YULncnXJA6YobwBPYttuY8naNwyTXpFiIyitvGPfrXm1qFM67x6Qwzmt1pG1IUjVg6k8N2qbA1NmEUZBGPg0ZDKCcVX22FjwAo98UVEQDx3NBSLOM8VX6rp344KnniEoSRuTIOfvR0LDaM9abcW13IvmW9q8yLwxTnH2rPk+ppD7ZKq20d4CfM1AOp/akWP+9GpDbR8MC/yzVF5yiTy5fy5f5JAVP+9K+QfUPkVyo6dBkcdlL6VTa3urYxSmKazIkVvOizjI/UPqKDiYK3saNgmO7Yx9JqqKTL21bfED1GKC8RaLDrumPazACT9UEuOY37H/ALGjYCNihOlHxpuAzjHv7UJCPAEtL4XEkMyCGSJykmeoYe3xVhFYpjM0zPj54rRfxIsTZ6/DdQodt5HlgB+9eP8AcYqDQ/DGq6piQKlrB3kn4J+gqHGUpYQOa9KwW0CDiPr71Q6xcky/g7f09AcdWY9vpXrtt/D6x2BrvUJ5yOoT0A1b6X4W0PSnMtppcYmPWV/U5+5rWHBJO2Zy5o+HmvhHwzq1gGuLVLp5HA8yMrtjYffqfmtqYtS1W0/DWOpx6ZOP15iLSEe3PStRMI4wMq+OwXtUM8drcEGQPvXpIOHH3rphGD2jBzmtGH/9DFbNvxTvJOMk3EDli/tuU8g1jdZspbC//BCQO3l7mI4YD5z0r25DtA3ybiP0yAYP3ps+n2d+c3iW8xXlWaP1D79/vSnx8d4YlOXp5XpdnZslu884QeX6TtLEnPsK1dppL3LRsUgnQDBbaUJHt1q7m8NxF98X4VxnIIG1h8cUSBDaqiK21gMFT0P3o44pYY5Sb0BC206CJrc+HpYiv/MjXev1yDnNQpriW8ZtrG2vjcEYyICMfc0W9zqEMW22SPcT1V8CirJLn0yXF2ZZD+wHgVUnDSJXb0z8VtMXaW8kkiDEll5Jf/U3/inDUdOUBRbrgcdBW1j5QZAYex5pTbW//wCJB/8AQUo1HQm72fMOquVugg4AFQJtI5PvxU+rkHVJgOFDHb80IOZM8VjTETKvKuRwRj5q509Tt4ORVMpxjJ7VbaFJ5gZGHA6URy0U6LTYOKTYuTweaeTkgf0qQIepPFdKRBFMQFGDjFUeoSefrOmW6t6jOpx96u5Cu1vrVf4Ythe+P7ZVG9IDubjOKTAv/wCMumxGysdVRSJUIhlbHUEcV5WzZYso617z/FBY7nwXqGR6lKvn2wa8GAAPOcEdqUUkqG9j07LnOetabw9OPK2Og9PfNZhB6gOc1b6RMYptqsMH3HWk7Ebm3mCxZx3q1gdSAV71m4Z38oDj+lX1mxYAk9u1MaLa2kOME1oNEQtA7KzId/7TzWctOn3rR6DIFhkViM7/AGpS0UthN3ZpeRGO62zJ/wDsUEg/B60Amg2iYRPMRMdA+cn71db5CPTsPxilUSHl4x9qxx6i034zPzeHIzzFdyKe25Mihn0PUI+Y5YZlB6glT/StVKURdzYQ/wDVzQUkwlb8lDx+/pVLq/B9pL0EtoruCMCSLB/1Cjo2lZRuGz35zTBG7c+rPzTtsgPBOar4V4HzMc9lb3E8U1yqyyx/oyM7aN8tc/pyf7UEpYdc5+KlVz13YPzR8L8ZDneyd+B6UHzkUzDfI+hpBK3fn5rhLxyDml15IhcRQjZ/zH57EjFOCADnaabvBx1+a4yKOp69iKGuT1DuJzJwcAE4qFhKw5zUqyIQfWpP0p24Bf1jNQ014PBHEZlP6QKIIjkX81PV9KaqyNH1YmpVt3ZQWJ+RjmhOTwJ6BXs4nI2hSfpUkOkRv/m5wOwNHKioPSuPqKdczJbQPOT+lc1qkok5YwhLLCxR/lj9WDkijQUIzlaxtpqkv4lpXYhmbvzxWoW6BUEbeRSjKxuLR8t3zq99cENnLnr2oPJyMZqSRt11K/uxpE6cZ46VDVGYQvIx3xVroYIViKqRzk5HTtV9pIHkjAxmiGyvCyKNhSfvUmPRmnYOFGKRzhStdCJAbhgqMW6Dk1Y/wrtmjN5rBBLTMUTI7VnfE0/4azI7yekYNXfhrWJ9M0e2tREhQDdUyTaocXk2/iiQXnhvUYMZLQNnivn5eAufbFevz+I1ntJ4XiZWkjZQVPTIryO5Qxysv8pqOOLjsqbT0LHgtijLR/KfevODQScP0OKIjUggiqkQaTTrxpuPmtjajKJgjPFYfRRkZKHk9a2lngIu0H70Q0Bb2gwcdTmtJoPMcy99wNZa0xnOcGrOK6NvGwTJZujZ6U5NJZKWTR3M0NuvrZt38o61VTahds4WGQInuTk1VOzyHcxdm92ao4ZnWYq6YQcKo659zWaalpmlUXccoYguwZu5c1Y27p3Zf61R20FvJ63VmP8A1EnmrSCK3bAC4+Qaa40/ROTLJTn91KWA/UM1XyR7OIpHz7U9YG8rczsT3welJ8X4xX/wMUh8+nFcUQdaqorgRz7PMIH15FWEgnVRIp3r9KpQktMVr8JwiH4+9KY9vRgTjgVU3uozIo2JuOcZB4qD8U7SpIz+te2az+ecXSyX8aZd4JztqCSJnbANCfj5QM7HA99tNF5dMfy0P1IwKp88msi6JMOis0QkseaJ8uEJgrjI65qsj/GSEedMqL/0jNGpFDtG6Ysai2xuIo2QodskvA6Z60g1AsFznNSMI1TKhWYDgZqtlF5IxCp5Weh25FNWFIMF5K0oKxyADgc8GiLx3MJE9uZIyOSh6VXo2oqiqZUGO+3rUiXN2vV36+2M1STeBYRWtpol3mzlIbskgx/vUq3l+ihPw8vpGP00cU3DJAz9OKd5Hy/9apcbFaZ82so85+B+s1JEox0H9K6uqHshBO1R0A/pWg05R5UfA6e1dXUQ2D0WqAccCop1G88Dr7V1dW6JZnvEqqTaAgH1ntVkQAqAAD0iurqT2CFAHPFYy9Ufibjgdfaurqj/AEUDoBv6CjVVQo9I/pXV1EhFro37frW3sgPLXiurqIaGWlqB7Cluuorq6lyfUqGxsfUUR/ywe+etdXVlw6NZhltwn3oy2HNdXV0RICejDHvRC8DiurqoRm9b9N4pXgnqRRttLKY4gZHxnpuNdXVL0xMvTGnkH0L/AEp1vDFv/wAtP/qK6urn4tGsvAy8A/CNwODxVLn1gdq6uokCHL3HapUA2jgV1dWjIEnA8knAzUUTNtA3Hp711dQtjWjgzfzH+tcjEjknr711dWkSWTJ1qXJ966upsl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8" name="AutoShape 6" descr="data:image/jpeg;base64,/9j/4AAQSkZJRgABAQAAAQABAAD/2wBDAAkGBwgHBgkIBwgKCgkLDRYPDQwMDRsUFRAWIB0iIiAdHx8kKDQsJCYxJx8fLT0tMTU3Ojo6Iys/RD84QzQ5Ojf/2wBDAQoKCg0MDRoPDxo3JR8lNzc3Nzc3Nzc3Nzc3Nzc3Nzc3Nzc3Nzc3Nzc3Nzc3Nzc3Nzc3Nzc3Nzc3Nzc3Nzc3Nzf/wAARCACyARoDASIAAhEBAxEB/8QAHAAAAQUBAQEAAAAAAAAAAAAABAECAwUGAAcI/8QAPRAAAgEDAwIFAgQEBAUEAwAAAQIDAAQRBRIhMUEGEyJRYXGBFCMyQgdSkbEkM3KhFUNiwdEWJTSSVGPx/8QAGAEAAwEBAAAAAAAAAAAAAAAAAAECAwT/xAAjEQACAgIDAAMAAwEAAAAAAAAAAQIRITEDEkETMlEEIkJh/9oADAMBAAIRAxEAPwD1E15p/E70atAc43Q16TG6SxeZEwdG6FTXmn8WWC6nYJ0JhY5+9cfN9GdHF9qMO0p/mJpolb3P0qMkZxS7QBkVy9TtomV2yOTUvmEkeo1CmKcCOcCs5UtE0Exy+rGaKRzgYagY14z3ouLJFK84EGxuQOWo6FzxzVdFmjYD0reGQZZREnvRcQIoSCjoe1WCQZADjijYietCQDmjI1wKoYTanNxHj+YVpGBz1rNWg/xEf+qtMRz361vxaOXn2Z3xxatP4flZf1QsHHPbvXmCxux5z7CvWvFF3HbaVMkmC0w2qDXndvEJZi2OAeK5v5MFKRt/Gb6UWuho8MSBj161ptPbE6HPU4qks1wRV3Yp+dH9aUFlFcmi1bOKaQfepG6Uw9RXWcSIpM7abyakcZpuOlJjEUH3pSDXUtIBvxS4Nd3pwpgJg+9dg+9LXUAJg+9dg+9LXUAJg+9Jg+9OzSUANIPvSgHHWlxSjpQB5XpOv3+mOfIfcn8j8g0B4x1C81y7jvJIVVYo9ipGc455oJZQSfUOvSp42561w/JKqZ2JRuzPcbqVWzwcVd3emxXPrT0Se4HWqW5tZ7QZmU4z+oU6TZraJk6VIqgAcUCkpweanWQsFwf6VMoVoloOiGe1GQqCOKBtm7GrK3HTFTGJJOkY7VIrFCM9DRFvErIQetUF5pt+l8ZPxe9CcqPat0uqGam3bKjBqxt+SKotN3+WokOSKvLWmmCLSFQMYFFrjHShYDwM0UvJ4qgJ7X/5MftuFaRyF3M3AUFic1mYTiaL5cCivF+pCz08wIT504wB3A962g6i2c3LHtNIyPiHU31K/bb/AJanao+KSxgxsXFQW9qS4Yjmry0tSAGI6Vzv+zs6aUVQTbwhRkirTToy0nmftFBwo00iRJ1PFXscIhQIvatYRvJhyzrBzAYqMjmpm4FRHrWpzEb02nvTKRR1diuwaXtQAmKWuwaWgBK6uxXYoA6uNcaTFAHV1LikoA6ngcUztTx0oA+fBIQ54wc9qLgnyMZ5qXXdIuNC1A2uohELkmKT9ko+D7/FABSuGTke4rgkq8OtNPRZNM4wE5ZuAM96k1CKCCBfODmUnG09KCsj5tx6jjaOCO1Qahcz3F0PMk3bOBnvRFYYsuVCeUrtnYo+AOlSqgXACiok3Y5OTTh6m2jGahtlWwu0tzK4K9uvxVyturLxgN71V2UUkR6AfarKOTdgMSD2xWkEUhwdoxhuopjyb35FFH1qI51AP7XHeq2RisrISODWliZZ2jBT81b27c1Q2YJIYggfIq7tc5HFMEy3hOcUSnx1oKKREA3uqn2NVOv6pceWbWxjffJwZgvCj4pgXNpqMVzrO1XH4OxzLPIO7dlqqu7uXWNQe4kJwT6R7D2rP2MbabA0Mxm8qZ9zs3Rj81r9NtlMaupBQ9DRbaoSSTthFrb8K2KMbqI0BJPGB3pikgCNVyxPAFXmmad5AEs/MpGQD+2rhCyeSaisj7Cz/DR5cfmMOfiiu1PIHzTSOK6FGkcbduyM9OtMfrmpCBTGHNKgInpmMU9+tNqSjutdSgV1ACV2MU7tXEUANFdS4pO9MDiM1wFdmlHSgBKQilau7UANPSnjpTcU4DigDK/xSghm8C6kZo1Zogrxkrkq2e32rwyFpoWBtrhoxj9J5Wvaf4vu6eDJylzJDulVCiD/ADM/tNeGrP5KhWHOOMdRSlorjcViRdWWqBMi6j2Mf+ZGeKmI3MZFyQ3Q1R+fGRyTk+460VBfCFQC6snYZrmnxOsI6korKZZklcdzT4DukB6c0At5C/q3Bc/NEW90iSqTImD7msnxtIdovkn8ojLj70T5fmjfbyYkH7D0NU99HHdWu5JQksQ3IQetV2n61MjhZEyelOKtAjV2962fInj2Ovapr27jto1vJFTyceokciqfUtSW3txdMwYhCE+T7Ul5KmsaDb21ix89m/MJGCF71pC9kTaaodqHimIoBp4Nww74wBQttq+sXD75JvJiU9BxRFn4KazjWZbgybh0HGKF1G4tdJXbKd7/AMuen1p8jbdRJ47SyarQdREqN+KfLDoWrQQTLNwCGHtXl9jPNqDKYZAsef21v/D8ZiVQW3ccmpjembFvPbQzQMk0YdR6tp+KbpV4l0JEtotiq+1IxzUkzhVIHLNkKKv/AAnoqWMRuDDteTrnrmtoLs6MeSXTIdpWmi2XzZcNMw9v01YEc5PNOOa44rpSo5G3LLImpD0p7CmEcUMERNTDUpxUbVIyF6QU5qaKllC13aurqQHdqWkyKXNMBK4ilGK7IoAaBS4pciuyKAGkZNdjilyK6gBtOpCKUCgR5v8Axi1FDaW2lLyS3myY6jHSvJZU3gsy/Q1sv4nXiv4su1Xoqqob3PcVj5JgRkis3dksDkjYDKn/AGoZgSQGB5ouSZuxB9sVCMcl85rWNoQ1osAE5wvJ5qKVsncOvyaIySuR9zUMi45C1adiJYL+4iG1W3KeoNKbyT8R5zcZGNo9qHUYGR360o4GMfan0iWpyXpbM6XCAs5ZUGdmaih1KWK7RopGQdM5xihLQsJWfPpQAnFENFFckTRYV15ZPcVi4JYZp2cnfpt9P8QyC1FtPKdmMB1PNCx6PZ3M7S3bPc7jldzYqktxmIBSQp/SeuK1ml6WghjLXHp65xXK008M7MVkJ0+zgtIf8PEgUHoKu9GulkZsA8dc9qFW1iWIESscH+tHWxVFKeXtz7d6qKZDkkg4y7ZVkQ5IxjPSvR4yTFGT3UZ+uK8yONnHSvSrFxLZQODkGMf2rrhFI4pycnbJetMbipD0qNqpkoaaac045zSZ5xigZEwqJsY5ohsd8Ae9ZnW/Ef4SY2mm2jX153UHbHH/AKj/ANqiTSKSst55EijMk0iRxg8s7YA+9ATa9pEJxLqdoD8SZrOXl3bXMRXVymoXgBJAO22t17nA6kfNYqVLcybbC2BHVXYZZ/nHYf3rGfJRpGLZ6v8A8e0jbvOo24X3LU631rS7htsN/bs3wcV5nZ6N5sgkvSFB7AVq4rTTrO13JEicepjj/epXKUuI14ZWGUIYHuDml7VgZNRhhDNp+pCOVSMY6EH4PWg5fHurWMq281vBK7NhW2kZ+c9K0U01ZEoNM9K79D9qqtX8R6TpG5by7XzVH+VGNzGvONT8c6ze77aFooOqu0Y6fes0s8bsZJCXYtlwW5b6f+fak5/gqPTU8f8A4mQrp2jzyIP+ZI20f7Vb2XiIzPHHfWMluHOAwbcBWJ0jKxw3NzlUcf4eBRgEfzEe1W2rXXlKJLiEFQPy/VjaffHvVJ4CkbK21Oyu5nit7mOSRTh06EfY0XnPPue1YO0lTVdAu9SgBTUtP58zA3SoOzCpfDviZpjhuW6soORtP9sUlJMbjRuDS4qKF1ljDocqwyDUw6VZJ86eJ7gz6pcsTy0rtg9OtULY3ftqx1R/MvZZRyCzd/mq1kypqImdsicvg4VRUHOct1zRJXpikZcjGOc1qmIj5HTmk+cNTwODjtSde5HxQBHkZz1pScKe1Lzz6T9BTZA23AU1SbAdYAyzunJyMgCjhBJDKNqMPqKTwzsS8llkHpSMg/etulxCogYxIA3Yj4rOeZUNNoyUKXDOrw20rwO2CFXoa22lRqIEBUsVGMM1DWeoxx3SW7AJ5hyAOKLuE/DzblB2deKFxxdM0XNJKgi7mvHlV7dURFGPLHerCzud4G9TG+OQelV8e2YZjkb6UTbybBhwTj3quqWiOzey0jIZjlgQfmt14Smkl0oLKQfLcquOwrAwSKSMRqf71uPBrFrGfOB+YOPaiNgX3amnr/al+1C6hdfg7fz9jOAwGFpsYkl7bxoJJJQqk4BIOM1U3fiaOG7SCHT725D/APNQKIx7+qhbow+XcQXkSSoZnaH1ftY5/vQIeFYDFBGqImSFH96zc2iuqaLi81RnhPljywVPGckfeqC5jMcREYw80gXI+RyamlcmQx7uDENtJJIG8k9gSD8cVDbZSVGS8QzCOKOGP9DNmUY/UB0X7n+1T6ZapbRBmG6eUAyN8+30oHVyf+KJARnLqQfuaLjnZYwCOQO1czuzojol1W5Frbl+jdBVn4VsptVtC1+PyHbKoepxWc1B/wAddW8PUBSzit54ZcLBGuP0jFJOgoA8e6JbLosc0cYVopV5GAcHivMfEuozhUtIpQVgBSMleVz3PzXs3jiB7nwrfCJcukYk464U5P8AsDXhGtXCNtKnJYj1fFXGTTqiaTVsES6aO1YF2LMdqnHOe/NW/hzTVu7mNLlikC5kuSe0ajOM1TwsHDAjIToB3rQ2EnnadLZRSLCXAa7ueoSP+Qe7N7Vr6RWLLJtYW71F7pFdkX0xRr3HYfSu1S8ur1UF1+hD+kftqHSrq0SVUsrc7FOGlf8AUx9/ir9tKF3GrxyLn9RGeabdokf4WeGPR9Rkkz5reggN1XHAqraN7HVLa6thw4DbB89jVhpVu0Xn2zEr5j9e49quXsoHeDKgFE2H3JFRGLNG1VFn4V1JbnzbU8bB5kY9kPb7GtHurznQ5msvEtumeGLRsfcGvRd2OMdK3izGSPl+ZwZiCCD3NRDOMZHWllO6aT/UcUzoQW6j2p0YjX4b3pcAEZkPJ6UoHqzwR/akK5Zce9AE62pEbHJPeg9pD4z371Z3cipAiKfUeuKBt4jNKMjPcULQBmn2oZvWMntkVbSaNbT2krMNkiqSHHAHFSWduqjOOQKsbhf/AGy6GePKbH9KIr0DLaJYxSWyvO7qssmMJ3Aq8ngNvudZi3lxelXHf61n7CaWF7dI32ptJZuy0Vq2orM8b7W8lD6B0Eh9zSYA8Ed6l1FdSh2CnjPavQYZvPtVfhiy8gDpWJttYW6kEEyqvYMvetZpxaKEAn01cQDIlAbA9PHai4jHuGQxP0rolUgEKKmGcjFUwJ7dsj9OOetbPwXgQXILryw4zWNh5IyDV1pMjRmTHOQMc4qW6yUsm5kdY42dyMKM5FUM0s1xK0rSuqsfSCcov296EmupXRY5HdjkEop7VbwxhI1VQcEeoMc1PbsVRSahDlWVF2TAZCr0b5FUyvkhT6W6A1oNasZ2hL26GQJ+1WwwPuKyrTrnEpKyZwzMMZPyPeoki4hobLDs6HkZ6VzD8wr7HeKCLspyD06c5qSG7V5ADkOPeoGVuqWo8wSORuNwhRvbrTGQhyhGCP6Ufd22+4gdm/LhO/b7mj7G3t7mci6I8vbkN7Gk49i4yozWnQhr64k2nAYID84rV6FKEO3PINYyXVBYPfJMypsuievUYGK0djcKJUkQ5WQBgR81g1RsjewsskRDgMpGCp7gjkV81+M9POjeJLzTeSkVwTD/AKG5FfQWn3WQPtWB/iX4Pudb16ym094xK0JEzO2AoB9J+a145JPJlKLppHnemWqmLfLIsa5Jy1WV5JF+Cgt7cI0TkmQKCDk8A/atVbfw5ITbPe7+MBQnpX6fNTp/D+8jlykilNu0N04/80u2R0zCQK6EIrOzdgvfFaHw/dTx3iMGYqmScn0j/wA1pn8D2WnxM8lxIJCnRT1PtVHrMRSGMx/lpjaFQYwe9Gdir9DX1f8AEXTGJASG9JHeo7rUbm31W1MnphVC4UHJZj3NUNi0s0rRwDDBS3qqSKKTy/Nll3yYOFHbmmptrBLLe3mLajaXW70m4H255/vXrARyAQwweleSaHbSyqXCMFhbec8jJIwPrXrMI/KTLH9I7VtFMiR8uv8A5746BzSNkk8HFSuPz3B/ax596ci5WqbMSARg8YPNPht2MihGA5zzRGwY+aQWsrONnI+D0qezEQXkMpk9QyVHGKI06Nt4YqRg1Itrcg5YN17CrS1RgoOP6ineACLcHFWUMe+3kib98ZH+1DWy5OcfWiomHm8ccVosIDzV2YB4ixAyQfmpRJ/hvLZmZQeMnNRXK5uJT/1nj4zXBQFGKprAFhp0KvLCY0G8Hn6Vu7TaIwC45HIrD6DMqXsYfgNxzW+toocBt3WkhB9s0ZA9ZqxgWNgMNQtrHHgBRnirGEKvAUZobKSOCnOB0+lGWjhGKkhSRxmo1BJzxVVr0rwxQyRtysmT8gVlN/1ZcVk0ssqxIHbIXoAOppBqk78B9i4wAKqJLxJyNpyFUY56e9MSTBzurnc/w6owRoYbpjj1MSPc9KH1LThfpuR1SYfpLDg/Wgre6UHqKs7edXA5B+D0pWxuKMXctJY3H4W6jeCTOQCcg/IPtSrdNHIG2jePmtlqWm2+q2pt7pSf5HHVD7ivO9YD+H7oWupEsDzDIvJkX3q4yszcKeC5GqJgeYDnHOKYb5ChSKfCHr7/AP8AKzT6rG4K28ZfPdxtAoeWFrnHnyekftU4FKXIk6BRZZXP/Do7uZmaIlwpG7kZ71baVexXCGOORC8fQL7fFZiKyti37cYGATkUVbv+BkWaEKCvUr0xWTmnijRRaZ6XpE+5FJ7UQwM99JcHncAoB7AVntFv47mJZrVg0T8MAf0H2Nai0Xaq55JoX4WFwRgcvg/96deX0NpA81xIscSdWb/t7mqnWtfstHjPnuGmP6IEOWb6+31rD6hri6tGLm9c/ln8uFT6VGe3ufmrUTJyDde1WfUNThmVjHDB6oY++49CaG1bLwtKwyXyQuOAe5PzQc9ylzKhQ4LlSfcYqxuzmBDGQwjOWHc1qqSJ2Z63tZoyERvWRlnx1HtWh07SoriCCR4Hj5OdnJbtxQGnvPe3TQ2yqN6iMMx4BJ5r1HSrO3sx+DiWTEK4luCOWPstEY3hEydAGnWFn/h7O1tXtbfPmP5g5dx2z3960BjUEgA4+M0LqklpJClu4mSYMHiSNvWpHQn2Bpg1AAYfUrYN3GTwaro16ZuVnzXcw+XcyjbgbqReQcZozUV/N3HvQ6jP6eMDmpuzI7OUHueKMht0kUEOytjnB60I3JBAGeuKuLFVaPdtINIZHHA0eAJSPijEiZQnrHIpQikElW6d6eoQY9PStIxrYieJeuWBHXioLh1htp5gSCqGpwNqkAYqo8QSyx2It413STvsArZ6AxRcmVjk898VNnii9Z0i70fUDaXYKSeWrgH2YULncnXJA6YobwBPYttuY8naNwyTXpFiIyitvGPfrXm1qFM67x6Qwzmt1pG1IUjVg6k8N2qbA1NmEUZBGPg0ZDKCcVX22FjwAo98UVEQDx3NBSLOM8VX6rp344KnniEoSRuTIOfvR0LDaM9abcW13IvmW9q8yLwxTnH2rPk+ppD7ZKq20d4CfM1AOp/akWP+9GpDbR8MC/yzVF5yiTy5fy5f5JAVP+9K+QfUPkVyo6dBkcdlL6VTa3urYxSmKazIkVvOizjI/UPqKDiYK3saNgmO7Yx9JqqKTL21bfED1GKC8RaLDrumPazACT9UEuOY37H/ALGjYCNihOlHxpuAzjHv7UJCPAEtL4XEkMyCGSJykmeoYe3xVhFYpjM0zPj54rRfxIsTZ6/DdQodt5HlgB+9eP8AcYqDQ/DGq6piQKlrB3kn4J+gqHGUpYQOa9KwW0CDiPr71Q6xcky/g7f09AcdWY9vpXrtt/D6x2BrvUJ5yOoT0A1b6X4W0PSnMtppcYmPWV/U5+5rWHBJO2Zy5o+HmvhHwzq1gGuLVLp5HA8yMrtjYffqfmtqYtS1W0/DWOpx6ZOP15iLSEe3PStRMI4wMq+OwXtUM8drcEGQPvXpIOHH3rphGD2jBzmtGH/9DFbNvxTvJOMk3EDli/tuU8g1jdZspbC//BCQO3l7mI4YD5z0r25DtA3ybiP0yAYP3ps+n2d+c3iW8xXlWaP1D79/vSnx8d4YlOXp5XpdnZslu884QeX6TtLEnPsK1dppL3LRsUgnQDBbaUJHt1q7m8NxF98X4VxnIIG1h8cUSBDaqiK21gMFT0P3o44pYY5Sb0BC206CJrc+HpYiv/MjXev1yDnNQpriW8ZtrG2vjcEYyICMfc0W9zqEMW22SPcT1V8CirJLn0yXF2ZZD+wHgVUnDSJXb0z8VtMXaW8kkiDEll5Jf/U3/inDUdOUBRbrgcdBW1j5QZAYex5pTbW//wCJB/8AQUo1HQm72fMOquVugg4AFQJtI5PvxU+rkHVJgOFDHb80IOZM8VjTETKvKuRwRj5q509Tt4ORVMpxjJ7VbaFJ5gZGHA6URy0U6LTYOKTYuTweaeTkgf0qQIepPFdKRBFMQFGDjFUeoSefrOmW6t6jOpx96u5Cu1vrVf4Ythe+P7ZVG9IDubjOKTAv/wCMumxGysdVRSJUIhlbHUEcV5WzZYso617z/FBY7nwXqGR6lKvn2wa8GAAPOcEdqUUkqG9j07LnOetabw9OPK2Og9PfNZhB6gOc1b6RMYptqsMH3HWk7Ebm3mCxZx3q1gdSAV71m4Z38oDj+lX1mxYAk9u1MaLa2kOME1oNEQtA7KzId/7TzWctOn3rR6DIFhkViM7/AGpS0UthN3ZpeRGO62zJ/wDsUEg/B60Amg2iYRPMRMdA+cn71db5CPTsPxilUSHl4x9qxx6i034zPzeHIzzFdyKe25Mihn0PUI+Y5YZlB6glT/StVKURdzYQ/wDVzQUkwlb8lDx+/pVLq/B9pL0EtoruCMCSLB/1Cjo2lZRuGz35zTBG7c+rPzTtsgPBOar4V4HzMc9lb3E8U1yqyyx/oyM7aN8tc/pyf7UEpYdc5+KlVz13YPzR8L8ZDneyd+B6UHzkUzDfI+hpBK3fn5rhLxyDml15IhcRQjZ/zH57EjFOCADnaabvBx1+a4yKOp69iKGuT1DuJzJwcAE4qFhKw5zUqyIQfWpP0p24Bf1jNQ014PBHEZlP6QKIIjkX81PV9KaqyNH1YmpVt3ZQWJ+RjmhOTwJ6BXs4nI2hSfpUkOkRv/m5wOwNHKioPSuPqKdczJbQPOT+lc1qkok5YwhLLCxR/lj9WDkijQUIzlaxtpqkv4lpXYhmbvzxWoW6BUEbeRSjKxuLR8t3zq99cENnLnr2oPJyMZqSRt11K/uxpE6cZ46VDVGYQvIx3xVroYIViKqRzk5HTtV9pIHkjAxmiGyvCyKNhSfvUmPRmnYOFGKRzhStdCJAbhgqMW6Dk1Y/wrtmjN5rBBLTMUTI7VnfE0/4azI7yekYNXfhrWJ9M0e2tREhQDdUyTaocXk2/iiQXnhvUYMZLQNnivn5eAufbFevz+I1ntJ4XiZWkjZQVPTIryO5Qxysv8pqOOLjsqbT0LHgtijLR/KfevODQScP0OKIjUggiqkQaTTrxpuPmtjajKJgjPFYfRRkZKHk9a2lngIu0H70Q0Bb2gwcdTmtJoPMcy99wNZa0xnOcGrOK6NvGwTJZujZ6U5NJZKWTR3M0NuvrZt38o61VTahds4WGQInuTk1VOzyHcxdm92ao4ZnWYq6YQcKo659zWaalpmlUXccoYguwZu5c1Y27p3Zf61R20FvJ63VmP8A1EnmrSCK3bAC4+Qaa40/ROTLJTn91KWA/UM1XyR7OIpHz7U9YG8rczsT3welJ8X4xX/wMUh8+nFcUQdaqorgRz7PMIH15FWEgnVRIp3r9KpQktMVr8JwiH4+9KY9vRgTjgVU3uozIo2JuOcZB4qD8U7SpIz+te2az+ecXSyX8aZd4JztqCSJnbANCfj5QM7HA99tNF5dMfy0P1IwKp88msi6JMOis0QkseaJ8uEJgrjI65qsj/GSEedMqL/0jNGpFDtG6Ysai2xuIo2QodskvA6Z60g1AsFznNSMI1TKhWYDgZqtlF5IxCp5Weh25FNWFIMF5K0oKxyADgc8GiLx3MJE9uZIyOSh6VXo2oqiqZUGO+3rUiXN2vV36+2M1STeBYRWtpol3mzlIbskgx/vUq3l+ihPw8vpGP00cU3DJAz9OKd5Hy/9apcbFaZ82so85+B+s1JEox0H9K6uqHshBO1R0A/pWg05R5UfA6e1dXUQ2D0WqAccCop1G88Dr7V1dW6JZnvEqqTaAgH1ntVkQAqAAD0iurqT2CFAHPFYy9Ufibjgdfaurqj/AEUDoBv6CjVVQo9I/pXV1EhFro37frW3sgPLXiurqIaGWlqB7Cluuorq6lyfUqGxsfUUR/ywe+etdXVlw6NZhltwn3oy2HNdXV0RICejDHvRC8DiurqoRm9b9N4pXgnqRRttLKY4gZHxnpuNdXVL0xMvTGnkH0L/AEp1vDFv/wAtP/qK6urn4tGsvAy8A/CNwODxVLn1gdq6uokCHL3HapUA2jgV1dWjIEnA8knAzUUTNtA3Hp711dQtjWjgzfzH+tcjEjknr711dWkSWTJ1qXJ966upsl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82" name="Picture 10" descr="http://t2.gstatic.com/images?q=tbn:ANd9GcRjYFQ2RB_FjpX9iV7QGKA4UE9hcVmfLk7hGtXSFVuyz0oV8BqF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211" y="692696"/>
            <a:ext cx="3387269" cy="2664296"/>
          </a:xfrm>
          <a:prstGeom prst="rect">
            <a:avLst/>
          </a:prstGeom>
          <a:noFill/>
        </p:spPr>
      </p:pic>
      <p:pic>
        <p:nvPicPr>
          <p:cNvPr id="3084" name="Picture 12" descr="http://t1.gstatic.com/images?q=tbn:ANd9GcSwFsPBTHYYiT-N7TUoRC3quLjEogB6LPt4F_rIeCHKYNJwj3rt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56992"/>
            <a:ext cx="346083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 smtClean="0"/>
              <a:t>    </a:t>
            </a:r>
            <a:r>
              <a:rPr lang="es-MX" sz="3200" dirty="0" smtClean="0">
                <a:latin typeface="Century Gothic" pitchFamily="34" charset="0"/>
              </a:rPr>
              <a:t>Las mujeres con historia de incesto  tienen dificultades para:</a:t>
            </a:r>
          </a:p>
          <a:p>
            <a:r>
              <a:rPr lang="es-MX" sz="3200" dirty="0" smtClean="0">
                <a:latin typeface="Century Gothic" pitchFamily="34" charset="0"/>
              </a:rPr>
              <a:t>Entablar relaciones de confianza con adultos y compañeros en intimidad psicológica.</a:t>
            </a:r>
          </a:p>
          <a:p>
            <a:r>
              <a:rPr lang="es-MX" sz="3200" dirty="0" smtClean="0">
                <a:latin typeface="Century Gothic" pitchFamily="34" charset="0"/>
              </a:rPr>
              <a:t>Intimidad y satisfacción durante el noviazgo y el matrimonio.</a:t>
            </a:r>
          </a:p>
          <a:p>
            <a:r>
              <a:rPr lang="es-MX" sz="3200" dirty="0" smtClean="0">
                <a:latin typeface="Century Gothic" pitchFamily="34" charset="0"/>
              </a:rPr>
              <a:t>Manejo de su sexualidad.</a:t>
            </a:r>
          </a:p>
          <a:p>
            <a:r>
              <a:rPr lang="es-MX" sz="3200" dirty="0" smtClean="0">
                <a:latin typeface="Century Gothic" pitchFamily="34" charset="0"/>
              </a:rPr>
              <a:t>Sentirse seguras, organizadas y controlar la crianza de sus hijos.</a:t>
            </a:r>
          </a:p>
          <a:p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/>
          <a:lstStyle/>
          <a:p>
            <a:r>
              <a:rPr lang="es-MX" dirty="0" smtClean="0">
                <a:latin typeface="Century Gothic" pitchFamily="34" charset="0"/>
              </a:rPr>
              <a:t>Consecuencias Físicas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    </a:t>
            </a:r>
            <a:r>
              <a:rPr lang="es-MX" dirty="0" smtClean="0">
                <a:latin typeface="Century Gothic" pitchFamily="34" charset="0"/>
              </a:rPr>
              <a:t>Dependen de la zona que haya sido atacada, generalmente se observan:</a:t>
            </a:r>
          </a:p>
          <a:p>
            <a:pPr>
              <a:buNone/>
            </a:pPr>
            <a:endParaRPr lang="es-MX" dirty="0" smtClean="0">
              <a:latin typeface="Century Gothic" pitchFamily="34" charset="0"/>
            </a:endParaRPr>
          </a:p>
          <a:p>
            <a:r>
              <a:rPr lang="es-MX" dirty="0">
                <a:latin typeface="Century Gothic" pitchFamily="34" charset="0"/>
              </a:rPr>
              <a:t>C</a:t>
            </a:r>
            <a:r>
              <a:rPr lang="es-MX" dirty="0" smtClean="0">
                <a:latin typeface="Century Gothic" pitchFamily="34" charset="0"/>
              </a:rPr>
              <a:t>ontusiones o desgarres </a:t>
            </a:r>
          </a:p>
          <a:p>
            <a:r>
              <a:rPr lang="es-MX" dirty="0">
                <a:latin typeface="Century Gothic" pitchFamily="34" charset="0"/>
              </a:rPr>
              <a:t>I</a:t>
            </a:r>
            <a:r>
              <a:rPr lang="es-MX" dirty="0" smtClean="0">
                <a:latin typeface="Century Gothic" pitchFamily="34" charset="0"/>
              </a:rPr>
              <a:t>nfecciones venéreas </a:t>
            </a:r>
          </a:p>
          <a:p>
            <a:r>
              <a:rPr lang="es-MX" dirty="0">
                <a:latin typeface="Century Gothic" pitchFamily="34" charset="0"/>
              </a:rPr>
              <a:t>E</a:t>
            </a:r>
            <a:r>
              <a:rPr lang="es-MX" dirty="0" smtClean="0">
                <a:latin typeface="Century Gothic" pitchFamily="34" charset="0"/>
              </a:rPr>
              <a:t>n casos extremos la muerte.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4762500" cy="306705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dirty="0" smtClean="0">
                <a:latin typeface="Century Gothic" pitchFamily="34" charset="0"/>
              </a:rPr>
              <a:t>Consecuencias Psicológicas</a:t>
            </a:r>
            <a:endParaRPr lang="es-MX" sz="44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latin typeface="Century Gothic" pitchFamily="34" charset="0"/>
              </a:rPr>
              <a:t>Brotes súbitos de angustia</a:t>
            </a:r>
          </a:p>
          <a:p>
            <a:r>
              <a:rPr lang="es-MX" dirty="0" smtClean="0">
                <a:latin typeface="Century Gothic" pitchFamily="34" charset="0"/>
              </a:rPr>
              <a:t>Depresión</a:t>
            </a:r>
          </a:p>
          <a:p>
            <a:r>
              <a:rPr lang="es-MX" dirty="0" smtClean="0">
                <a:latin typeface="Century Gothic" pitchFamily="34" charset="0"/>
              </a:rPr>
              <a:t>Insomnio</a:t>
            </a:r>
          </a:p>
          <a:p>
            <a:r>
              <a:rPr lang="es-MX" dirty="0" smtClean="0">
                <a:latin typeface="Century Gothic" pitchFamily="34" charset="0"/>
              </a:rPr>
              <a:t>Fracasos escolares</a:t>
            </a:r>
          </a:p>
          <a:p>
            <a:r>
              <a:rPr lang="es-MX" dirty="0" smtClean="0">
                <a:latin typeface="Century Gothic" pitchFamily="34" charset="0"/>
              </a:rPr>
              <a:t>Llanto</a:t>
            </a:r>
          </a:p>
          <a:p>
            <a:r>
              <a:rPr lang="es-MX" dirty="0" smtClean="0">
                <a:latin typeface="Century Gothic" pitchFamily="34" charset="0"/>
              </a:rPr>
              <a:t>Pesadillas</a:t>
            </a:r>
          </a:p>
          <a:p>
            <a:r>
              <a:rPr lang="es-MX" dirty="0" smtClean="0">
                <a:latin typeface="Century Gothic" pitchFamily="34" charset="0"/>
              </a:rPr>
              <a:t>Miedo al salir a la calle</a:t>
            </a:r>
          </a:p>
          <a:p>
            <a:r>
              <a:rPr lang="es-MX" dirty="0" smtClean="0">
                <a:latin typeface="Century Gothic" pitchFamily="34" charset="0"/>
              </a:rPr>
              <a:t>Miedo al sexo contrario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3887342" cy="34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7704" y="476672"/>
            <a:ext cx="4752528" cy="794686"/>
          </a:xfrm>
          <a:prstGeom prst="rect">
            <a:avLst/>
          </a:prstGeom>
          <a:solidFill>
            <a:srgbClr val="0BA1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 smtClean="0">
                <a:latin typeface="Berlin Sans FB" pitchFamily="34" charset="0"/>
              </a:rPr>
              <a:t>Introducción</a:t>
            </a:r>
            <a:endParaRPr lang="es-MX" sz="4000" dirty="0">
              <a:latin typeface="Berlin Sans FB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43608" y="1844824"/>
            <a:ext cx="6912768" cy="4536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erlin Sans FB" pitchFamily="34" charset="0"/>
              </a:rPr>
              <a:t>Hay que empezar aclarando que un </a:t>
            </a:r>
            <a:r>
              <a:rPr lang="es-MX" sz="2400" dirty="0" smtClean="0">
                <a:solidFill>
                  <a:schemeClr val="tx1"/>
                </a:solidFill>
                <a:latin typeface="Berlin Sans FB" pitchFamily="34" charset="0"/>
              </a:rPr>
              <a:t>individuo puede </a:t>
            </a:r>
            <a:r>
              <a:rPr lang="es-MX" sz="2400" dirty="0">
                <a:solidFill>
                  <a:schemeClr val="tx1"/>
                </a:solidFill>
                <a:latin typeface="Berlin Sans FB" pitchFamily="34" charset="0"/>
              </a:rPr>
              <a:t>ser agresivo, sin ser 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  <a:latin typeface="Berlin Sans FB" pitchFamily="34" charset="0"/>
              </a:rPr>
              <a:t>violento, aún cuando estos dos aspectos están íntimamente relacionados. 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  <a:latin typeface="Berlin Sans FB" pitchFamily="34" charset="0"/>
              </a:rPr>
              <a:t>Podríamos decir que la agresividad es una actitud y la violencia es </a:t>
            </a:r>
            <a:r>
              <a:rPr lang="es-MX" sz="2400" dirty="0" smtClean="0">
                <a:solidFill>
                  <a:schemeClr val="tx1"/>
                </a:solidFill>
                <a:latin typeface="Berlin Sans FB" pitchFamily="34" charset="0"/>
              </a:rPr>
              <a:t>una conducta</a:t>
            </a:r>
            <a:r>
              <a:rPr lang="es-MX" sz="2400" dirty="0">
                <a:solidFill>
                  <a:schemeClr val="tx1"/>
                </a:solidFill>
                <a:latin typeface="Berlin Sans FB" pitchFamily="34" charset="0"/>
              </a:rPr>
              <a:t>. </a:t>
            </a:r>
            <a:endParaRPr lang="es-MX" sz="2400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Berlin Sans FB" pitchFamily="34" charset="0"/>
              </a:rPr>
              <a:t>Hay </a:t>
            </a:r>
            <a:r>
              <a:rPr lang="es-MX" sz="2400" dirty="0">
                <a:solidFill>
                  <a:schemeClr val="tx1"/>
                </a:solidFill>
                <a:latin typeface="Berlin Sans FB" pitchFamily="34" charset="0"/>
              </a:rPr>
              <a:t>miradas o gestos agresivos que no acaban en una pelea o en una </a:t>
            </a:r>
            <a:r>
              <a:rPr lang="es-MX" sz="2400" dirty="0" smtClean="0">
                <a:solidFill>
                  <a:schemeClr val="tx1"/>
                </a:solidFill>
                <a:latin typeface="Berlin Sans FB" pitchFamily="34" charset="0"/>
              </a:rPr>
              <a:t>acción </a:t>
            </a:r>
            <a:r>
              <a:rPr lang="es-MX" sz="2400" dirty="0">
                <a:solidFill>
                  <a:schemeClr val="tx1"/>
                </a:solidFill>
                <a:latin typeface="Berlin Sans FB" pitchFamily="34" charset="0"/>
              </a:rPr>
              <a:t>violenta. </a:t>
            </a:r>
            <a:endParaRPr lang="es-MX" sz="2400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Berlin Sans FB" pitchFamily="34" charset="0"/>
              </a:rPr>
              <a:t>La </a:t>
            </a:r>
            <a:r>
              <a:rPr lang="es-MX" sz="2400" dirty="0">
                <a:solidFill>
                  <a:schemeClr val="tx1"/>
                </a:solidFill>
                <a:latin typeface="Berlin Sans FB" pitchFamily="34" charset="0"/>
              </a:rPr>
              <a:t>pelea es la conducta violenta que manifiesta una agresividad no </a:t>
            </a:r>
            <a:r>
              <a:rPr lang="es-MX" sz="2400" dirty="0" smtClean="0">
                <a:solidFill>
                  <a:schemeClr val="tx1"/>
                </a:solidFill>
                <a:latin typeface="Berlin Sans FB" pitchFamily="34" charset="0"/>
              </a:rPr>
              <a:t>controlada</a:t>
            </a:r>
            <a:r>
              <a:rPr lang="es-MX" sz="2400" dirty="0">
                <a:solidFill>
                  <a:schemeClr val="tx1"/>
                </a:solidFill>
                <a:latin typeface="Berlin Sans FB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04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FFFF"/>
              </a:buClr>
              <a:buFont typeface="Wingdings" charset="2"/>
              <a:buChar char="v"/>
            </a:pP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Las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frustraciones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generan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agresividad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.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Aquello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que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te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evita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tener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aquello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que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deseas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puede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desencadenar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en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agresividad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.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Esta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agresividad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puede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ser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directa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hacia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la persona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que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te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genera la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frustración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o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indirecta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desplazándola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a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una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tercera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 persona u </a:t>
            </a:r>
            <a:r>
              <a:rPr lang="en-US" dirty="0" err="1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objeto</a:t>
            </a:r>
            <a:r>
              <a:rPr lang="en-US" dirty="0">
                <a:latin typeface="Century Gothic" pitchFamily="34" charset="0"/>
                <a:ea typeface="Didot" charset="0"/>
                <a:cs typeface="Didot" charset="0"/>
                <a:sym typeface="Didot" charset="0"/>
              </a:rPr>
              <a:t>.</a:t>
            </a:r>
            <a:endParaRPr lang="en-US" dirty="0">
              <a:latin typeface="Century Gothic" pitchFamily="34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187624" y="260648"/>
            <a:ext cx="6984776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Century Gothic" pitchFamily="34" charset="0"/>
              </a:rPr>
              <a:t>TEORÍA DE DOLLARD Y MILLER INTENTARON INTEGRAR CONDUCTA Y PSICOANALISIS</a:t>
            </a:r>
          </a:p>
        </p:txBody>
      </p:sp>
    </p:spTree>
    <p:extLst>
      <p:ext uri="{BB962C8B-B14F-4D97-AF65-F5344CB8AC3E}">
        <p14:creationId xmlns:p14="http://schemas.microsoft.com/office/powerpoint/2010/main" val="12494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3" y="1254695"/>
            <a:ext cx="2589609" cy="21788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7877">
            <a:off x="3353870" y="1236822"/>
            <a:ext cx="5179219" cy="344685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2143125" cy="233957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2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1683"/>
            <a:ext cx="2966889" cy="43844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5357813" cy="354508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1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marL="625056"/>
            <a:r>
              <a:rPr lang="en-US" sz="2400" dirty="0" err="1" smtClean="0">
                <a:latin typeface="Century Gothic" pitchFamily="34" charset="0"/>
              </a:rPr>
              <a:t>Depende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>
                <a:latin typeface="Century Gothic" pitchFamily="34" charset="0"/>
              </a:rPr>
              <a:t>de la </a:t>
            </a:r>
            <a:r>
              <a:rPr lang="en-US" sz="2400" dirty="0" err="1" smtClean="0">
                <a:latin typeface="Century Gothic" pitchFamily="34" charset="0"/>
              </a:rPr>
              <a:t>zona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que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haya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sido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atacada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pero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generalmente</a:t>
            </a:r>
            <a:r>
              <a:rPr lang="en-US" sz="2400" dirty="0">
                <a:latin typeface="Century Gothic" pitchFamily="34" charset="0"/>
              </a:rPr>
              <a:t> se </a:t>
            </a:r>
            <a:r>
              <a:rPr lang="en-US" sz="2400" dirty="0" err="1">
                <a:latin typeface="Century Gothic" pitchFamily="34" charset="0"/>
              </a:rPr>
              <a:t>observan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desgarres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contusiones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infecciónes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venéreas</a:t>
            </a:r>
            <a:r>
              <a:rPr lang="en-US" sz="2400" dirty="0">
                <a:latin typeface="Century Gothic" pitchFamily="34" charset="0"/>
              </a:rPr>
              <a:t>, y en </a:t>
            </a:r>
            <a:r>
              <a:rPr lang="en-US" sz="2400" dirty="0" err="1">
                <a:latin typeface="Century Gothic" pitchFamily="34" charset="0"/>
              </a:rPr>
              <a:t>casos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extremos</a:t>
            </a:r>
            <a:r>
              <a:rPr lang="en-US" sz="2400" dirty="0">
                <a:latin typeface="Century Gothic" pitchFamily="34" charset="0"/>
              </a:rPr>
              <a:t> la </a:t>
            </a:r>
            <a:r>
              <a:rPr lang="en-US" sz="2400" dirty="0" err="1">
                <a:latin typeface="Century Gothic" pitchFamily="34" charset="0"/>
              </a:rPr>
              <a:t>muerte</a:t>
            </a:r>
            <a:r>
              <a:rPr lang="en-US" sz="2400" dirty="0">
                <a:latin typeface="Berlin Sans FB" pitchFamily="34" charset="0"/>
              </a:rPr>
              <a:t>.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043608" y="314450"/>
            <a:ext cx="64807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Century Gothic" pitchFamily="34" charset="0"/>
              </a:rPr>
              <a:t>Consecuencias físicas de la violencia Sexual.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105275" cy="3429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9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1080492" y="-785813"/>
            <a:ext cx="7358063" cy="2786063"/>
          </a:xfrm>
          <a:ln/>
        </p:spPr>
        <p:txBody>
          <a:bodyPr/>
          <a:lstStyle/>
          <a:p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000" dirty="0" err="1" smtClean="0">
                <a:latin typeface="Century Gothic" pitchFamily="34" charset="0"/>
              </a:rPr>
              <a:t>Consecuencias</a:t>
            </a:r>
            <a:r>
              <a:rPr lang="en-US" sz="4000" dirty="0" smtClean="0">
                <a:latin typeface="Century Gothic" pitchFamily="34" charset="0"/>
              </a:rPr>
              <a:t> </a:t>
            </a:r>
            <a:r>
              <a:rPr lang="en-US" sz="4000" dirty="0" err="1">
                <a:latin typeface="Century Gothic" pitchFamily="34" charset="0"/>
              </a:rPr>
              <a:t>Psicológicas</a:t>
            </a:r>
            <a:r>
              <a:rPr lang="en-US" sz="4000" dirty="0">
                <a:latin typeface="Century Gothic" pitchFamily="34" charset="0"/>
              </a:rPr>
              <a:t> de la </a:t>
            </a:r>
            <a:r>
              <a:rPr lang="en-US" sz="4000" dirty="0" err="1">
                <a:latin typeface="Century Gothic" pitchFamily="34" charset="0"/>
              </a:rPr>
              <a:t>violencia</a:t>
            </a:r>
            <a:r>
              <a:rPr lang="en-US" sz="4000" dirty="0">
                <a:latin typeface="Century Gothic" pitchFamily="34" charset="0"/>
              </a:rPr>
              <a:t> sexual.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0492" y="1598414"/>
            <a:ext cx="7358063" cy="4848820"/>
          </a:xfrm>
          <a:ln/>
        </p:spPr>
        <p:txBody>
          <a:bodyPr/>
          <a:lstStyle/>
          <a:p>
            <a:pPr marL="625056"/>
            <a:endParaRPr lang="en-US" dirty="0" smtClean="0"/>
          </a:p>
          <a:p>
            <a:pPr marL="625056"/>
            <a:endParaRPr lang="en-US" dirty="0"/>
          </a:p>
          <a:p>
            <a:pPr marL="625056"/>
            <a:r>
              <a:rPr lang="en-US" dirty="0" smtClean="0">
                <a:latin typeface="Century Gothic" pitchFamily="34" charset="0"/>
              </a:rPr>
              <a:t>Se </a:t>
            </a:r>
            <a:r>
              <a:rPr lang="en-US" dirty="0" err="1">
                <a:latin typeface="Century Gothic" pitchFamily="34" charset="0"/>
              </a:rPr>
              <a:t>torna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una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difícil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aceptación</a:t>
            </a:r>
            <a:r>
              <a:rPr lang="en-US" dirty="0">
                <a:latin typeface="Century Gothic" pitchFamily="34" charset="0"/>
              </a:rPr>
              <a:t> al </a:t>
            </a:r>
            <a:r>
              <a:rPr lang="en-US" dirty="0" err="1">
                <a:latin typeface="Century Gothic" pitchFamily="34" charset="0"/>
              </a:rPr>
              <a:t>entorno</a:t>
            </a:r>
            <a:r>
              <a:rPr lang="en-US" dirty="0">
                <a:latin typeface="Century Gothic" pitchFamily="34" charset="0"/>
              </a:rPr>
              <a:t> familiar.</a:t>
            </a:r>
          </a:p>
          <a:p>
            <a:pPr marL="625056"/>
            <a:r>
              <a:rPr lang="en-US" dirty="0" err="1">
                <a:latin typeface="Century Gothic" pitchFamily="34" charset="0"/>
              </a:rPr>
              <a:t>Brotes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súbitos</a:t>
            </a:r>
            <a:r>
              <a:rPr lang="en-US" dirty="0">
                <a:latin typeface="Century Gothic" pitchFamily="34" charset="0"/>
              </a:rPr>
              <a:t> de </a:t>
            </a:r>
            <a:r>
              <a:rPr lang="en-US" dirty="0" err="1">
                <a:latin typeface="Century Gothic" pitchFamily="34" charset="0"/>
              </a:rPr>
              <a:t>angustia</a:t>
            </a:r>
            <a:r>
              <a:rPr lang="en-US" dirty="0">
                <a:latin typeface="Century Gothic" pitchFamily="34" charset="0"/>
              </a:rPr>
              <a:t>.</a:t>
            </a:r>
          </a:p>
          <a:p>
            <a:pPr marL="625056"/>
            <a:r>
              <a:rPr lang="en-US" dirty="0" err="1">
                <a:latin typeface="Century Gothic" pitchFamily="34" charset="0"/>
              </a:rPr>
              <a:t>Miedos</a:t>
            </a:r>
            <a:r>
              <a:rPr lang="en-US" dirty="0">
                <a:latin typeface="Century Gothic" pitchFamily="34" charset="0"/>
              </a:rPr>
              <a:t> a </a:t>
            </a:r>
            <a:r>
              <a:rPr lang="en-US" dirty="0" err="1">
                <a:latin typeface="Century Gothic" pitchFamily="34" charset="0"/>
              </a:rPr>
              <a:t>cuestiones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indefinidas</a:t>
            </a:r>
            <a:r>
              <a:rPr lang="en-US" dirty="0">
                <a:latin typeface="Century Gothic" pitchFamily="34" charset="0"/>
              </a:rPr>
              <a:t>.</a:t>
            </a:r>
          </a:p>
          <a:p>
            <a:pPr marL="625056"/>
            <a:r>
              <a:rPr lang="en-US" dirty="0" err="1">
                <a:latin typeface="Century Gothic" pitchFamily="34" charset="0"/>
              </a:rPr>
              <a:t>Depresión</a:t>
            </a:r>
            <a:r>
              <a:rPr lang="en-US" dirty="0">
                <a:latin typeface="Century Gothic" pitchFamily="34" charset="0"/>
              </a:rPr>
              <a:t> </a:t>
            </a:r>
          </a:p>
          <a:p>
            <a:pPr marL="625056"/>
            <a:r>
              <a:rPr lang="en-US" dirty="0" err="1">
                <a:latin typeface="Century Gothic" pitchFamily="34" charset="0"/>
              </a:rPr>
              <a:t>Insomnio</a:t>
            </a:r>
            <a:r>
              <a:rPr lang="en-US" dirty="0">
                <a:latin typeface="Century Gothic" pitchFamily="34" charset="0"/>
              </a:rPr>
              <a:t> .</a:t>
            </a:r>
          </a:p>
          <a:p>
            <a:pPr marL="625056"/>
            <a:r>
              <a:rPr lang="en-US" dirty="0" err="1">
                <a:latin typeface="Century Gothic" pitchFamily="34" charset="0"/>
              </a:rPr>
              <a:t>Pensamientos</a:t>
            </a:r>
            <a:r>
              <a:rPr lang="en-US" dirty="0">
                <a:latin typeface="Century Gothic" pitchFamily="34" charset="0"/>
              </a:rPr>
              <a:t> o </a:t>
            </a:r>
            <a:r>
              <a:rPr lang="en-US" dirty="0" err="1">
                <a:latin typeface="Century Gothic" pitchFamily="34" charset="0"/>
              </a:rPr>
              <a:t>conductas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suicidas</a:t>
            </a:r>
            <a:r>
              <a:rPr lang="en-US" dirty="0">
                <a:latin typeface="Century Gothic" pitchFamily="34" charset="0"/>
              </a:rPr>
              <a:t>.</a:t>
            </a:r>
          </a:p>
          <a:p>
            <a:pPr marL="625056"/>
            <a:r>
              <a:rPr lang="en-US" dirty="0">
                <a:latin typeface="Century Gothic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1176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es-MX" sz="4000" dirty="0" err="1" smtClean="0">
                <a:latin typeface="+mn-lt"/>
              </a:rPr>
              <a:t>Dieschacon</a:t>
            </a:r>
            <a:r>
              <a:rPr lang="es-MX" sz="4000" dirty="0" smtClean="0">
                <a:latin typeface="+mn-lt"/>
              </a:rPr>
              <a:t> (2003) menciona que las repercusiones emocionales dependen de la edad de la víctima pues si el incesto ocurre pasada la adolescencia toma menos repercusiones emocionales a que si éste sucede antes de la edad adulta y es interrumpido</a:t>
            </a:r>
            <a:r>
              <a:rPr lang="es-MX" sz="4000" dirty="0" smtClean="0"/>
              <a:t>.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4146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188640"/>
            <a:ext cx="3168352" cy="21602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Century Gothic" pitchFamily="34" charset="0"/>
              </a:rPr>
              <a:t>VIOLENCIA EN LAS PAREJAS </a:t>
            </a:r>
            <a:r>
              <a:rPr lang="es-MX" sz="2400" dirty="0" smtClean="0">
                <a:latin typeface="Century Gothic" pitchFamily="34" charset="0"/>
              </a:rPr>
              <a:t>JOVENES</a:t>
            </a:r>
            <a:endParaRPr lang="es-MX" sz="2400" dirty="0">
              <a:latin typeface="Century Gothic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23528" y="3717032"/>
            <a:ext cx="4176464" cy="23762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Eras Bold ITC" pitchFamily="34" charset="0"/>
              </a:rPr>
              <a:t>-</a:t>
            </a:r>
            <a:r>
              <a:rPr lang="es-MX" dirty="0" smtClean="0">
                <a:latin typeface="Century Gothic" pitchFamily="34" charset="0"/>
              </a:rPr>
              <a:t>Formas </a:t>
            </a:r>
            <a:r>
              <a:rPr lang="es-MX" dirty="0">
                <a:latin typeface="Century Gothic" pitchFamily="34" charset="0"/>
              </a:rPr>
              <a:t>de maltrato</a:t>
            </a:r>
          </a:p>
          <a:p>
            <a:pPr algn="ctr"/>
            <a:r>
              <a:rPr lang="es-MX" dirty="0" smtClean="0">
                <a:latin typeface="Century Gothic" pitchFamily="34" charset="0"/>
              </a:rPr>
              <a:t>-Psicológico</a:t>
            </a:r>
            <a:endParaRPr lang="es-MX" dirty="0">
              <a:latin typeface="Century Gothic" pitchFamily="34" charset="0"/>
            </a:endParaRPr>
          </a:p>
          <a:p>
            <a:pPr algn="ctr"/>
            <a:r>
              <a:rPr lang="es-MX" dirty="0" smtClean="0">
                <a:latin typeface="Century Gothic" pitchFamily="34" charset="0"/>
              </a:rPr>
              <a:t>-Emocional</a:t>
            </a:r>
            <a:endParaRPr lang="es-MX" dirty="0">
              <a:latin typeface="Century Gothic" pitchFamily="34" charset="0"/>
            </a:endParaRPr>
          </a:p>
          <a:p>
            <a:pPr algn="ctr"/>
            <a:r>
              <a:rPr lang="es-MX" dirty="0" smtClean="0">
                <a:latin typeface="Century Gothic" pitchFamily="34" charset="0"/>
              </a:rPr>
              <a:t>-Físico</a:t>
            </a:r>
            <a:endParaRPr lang="es-MX" dirty="0">
              <a:latin typeface="Century Gothic" pitchFamily="34" charset="0"/>
            </a:endParaRPr>
          </a:p>
          <a:p>
            <a:pPr algn="ctr"/>
            <a:r>
              <a:rPr lang="es-MX" dirty="0" smtClean="0">
                <a:latin typeface="Century Gothic" pitchFamily="34" charset="0"/>
              </a:rPr>
              <a:t>-Económico</a:t>
            </a:r>
            <a:endParaRPr lang="es-MX" dirty="0">
              <a:latin typeface="Century Gothic" pitchFamily="34" charset="0"/>
            </a:endParaRPr>
          </a:p>
          <a:p>
            <a:pPr algn="ctr"/>
            <a:r>
              <a:rPr lang="es-MX" dirty="0" smtClean="0">
                <a:latin typeface="Century Gothic" pitchFamily="34" charset="0"/>
              </a:rPr>
              <a:t>-Sexual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2409078" y="2787799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712585" cy="289406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7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979712" y="404664"/>
            <a:ext cx="4824536" cy="864096"/>
          </a:xfrm>
          <a:prstGeom prst="roundRect">
            <a:avLst/>
          </a:prstGeom>
          <a:solidFill>
            <a:srgbClr val="8C20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Century Gothic" pitchFamily="34" charset="0"/>
              </a:rPr>
              <a:t>Factores de </a:t>
            </a:r>
            <a:r>
              <a:rPr lang="es-MX" sz="3200" dirty="0" smtClean="0">
                <a:latin typeface="Century Gothic" pitchFamily="34" charset="0"/>
              </a:rPr>
              <a:t>riesgo</a:t>
            </a:r>
            <a:endParaRPr lang="es-MX" sz="3200" dirty="0">
              <a:latin typeface="Century Gothic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51520" y="2672916"/>
            <a:ext cx="2448272" cy="1080120"/>
          </a:xfrm>
          <a:prstGeom prst="roundRect">
            <a:avLst/>
          </a:prstGeom>
          <a:solidFill>
            <a:srgbClr val="0BA1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Century Gothic" pitchFamily="34" charset="0"/>
              </a:rPr>
              <a:t>Individuales</a:t>
            </a:r>
            <a:endParaRPr lang="es-MX" sz="2800" dirty="0">
              <a:latin typeface="Century Gothic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933818" y="1880978"/>
            <a:ext cx="2538282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Century Gothic" pitchFamily="34" charset="0"/>
              </a:rPr>
              <a:t>Relacionales</a:t>
            </a:r>
            <a:endParaRPr lang="es-MX" sz="2800" dirty="0">
              <a:latin typeface="Century Gothic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582605" y="2636912"/>
            <a:ext cx="2661803" cy="864096"/>
          </a:xfrm>
          <a:prstGeom prst="roundRect">
            <a:avLst/>
          </a:prstGeom>
          <a:solidFill>
            <a:srgbClr val="5C5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Century Gothic" pitchFamily="34" charset="0"/>
              </a:rPr>
              <a:t>Comunitarios</a:t>
            </a:r>
            <a:endParaRPr lang="es-MX" sz="2800" dirty="0">
              <a:latin typeface="Century Gothic" pitchFamily="34" charset="0"/>
            </a:endParaRPr>
          </a:p>
        </p:txBody>
      </p:sp>
      <p:cxnSp>
        <p:nvCxnSpPr>
          <p:cNvPr id="9" name="8 Conector recto de flecha"/>
          <p:cNvCxnSpPr>
            <a:endCxn id="7" idx="0"/>
          </p:cNvCxnSpPr>
          <p:nvPr/>
        </p:nvCxnSpPr>
        <p:spPr>
          <a:xfrm>
            <a:off x="4391980" y="1268760"/>
            <a:ext cx="2521527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4" idx="2"/>
            <a:endCxn id="6" idx="0"/>
          </p:cNvCxnSpPr>
          <p:nvPr/>
        </p:nvCxnSpPr>
        <p:spPr>
          <a:xfrm flipH="1">
            <a:off x="4202959" y="1268760"/>
            <a:ext cx="189021" cy="612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endCxn id="5" idx="0"/>
          </p:cNvCxnSpPr>
          <p:nvPr/>
        </p:nvCxnSpPr>
        <p:spPr>
          <a:xfrm flipH="1">
            <a:off x="1475656" y="1268760"/>
            <a:ext cx="2916324" cy="140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55" y="3062347"/>
            <a:ext cx="2381250" cy="36290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0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115616" y="1844824"/>
            <a:ext cx="6624736" cy="47525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- </a:t>
            </a:r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la carga genética.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- la edad en la que se produce la conducta violenta.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- los modelos de influencia.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- el consumo de sustancias.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- la falta de reflexión. 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- el no aprendizaje de habilidades correctas para la resolución de 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conflictos.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- la percepción errónea de la comunicación o acciones de los demás.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- que haya ocurrido cualquier hecho traumático.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- Lesiones neurológicas.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763688" y="404664"/>
            <a:ext cx="5544616" cy="1224136"/>
          </a:xfrm>
          <a:prstGeom prst="roundRect">
            <a:avLst/>
          </a:prstGeom>
          <a:solidFill>
            <a:srgbClr val="179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Berlin Sans FB" pitchFamily="34" charset="0"/>
              </a:rPr>
              <a:t>No hay que olvidar cuando se analiza una conducta violenta la influencia que </a:t>
            </a:r>
          </a:p>
          <a:p>
            <a:pPr algn="ctr"/>
            <a:r>
              <a:rPr lang="es-MX" dirty="0">
                <a:latin typeface="Berlin Sans FB" pitchFamily="34" charset="0"/>
              </a:rPr>
              <a:t>ejercen estos factores: </a:t>
            </a:r>
          </a:p>
        </p:txBody>
      </p:sp>
    </p:spTree>
    <p:extLst>
      <p:ext uri="{BB962C8B-B14F-4D97-AF65-F5344CB8AC3E}">
        <p14:creationId xmlns:p14="http://schemas.microsoft.com/office/powerpoint/2010/main" val="25870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9" y="620688"/>
            <a:ext cx="7632848" cy="15121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 smtClean="0">
              <a:latin typeface="Berlin Sans FB" pitchFamily="34" charset="0"/>
            </a:endParaRPr>
          </a:p>
          <a:p>
            <a:pPr algn="ctr"/>
            <a:r>
              <a:rPr lang="es-MX" sz="2000" dirty="0">
                <a:latin typeface="Berlin Sans FB" pitchFamily="34" charset="0"/>
              </a:rPr>
              <a:t>Independientemente de estos factores, podemos decir que la conducta </a:t>
            </a:r>
          </a:p>
          <a:p>
            <a:pPr algn="ctr"/>
            <a:r>
              <a:rPr lang="es-MX" sz="2000" dirty="0">
                <a:latin typeface="Berlin Sans FB" pitchFamily="34" charset="0"/>
              </a:rPr>
              <a:t>agresiva posee 2 componentes principales: </a:t>
            </a:r>
            <a:r>
              <a:rPr lang="es-MX" sz="2400" b="1" i="1" u="sng" dirty="0">
                <a:latin typeface="Berlin Sans FB" pitchFamily="34" charset="0"/>
              </a:rPr>
              <a:t>la frustración y la defensa.</a:t>
            </a:r>
          </a:p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611560" y="4581128"/>
            <a:ext cx="741609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Por otro lado, el componente defensivo de una situación determinará también la </a:t>
            </a:r>
          </a:p>
          <a:p>
            <a:pPr algn="ctr"/>
            <a:r>
              <a:rPr lang="es-MX" dirty="0"/>
              <a:t>intensidad de esa actitud agresiva.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55576" y="2780928"/>
            <a:ext cx="705678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/>
              <a:t>La frustración adaptativa es la capacidad de asumir, psicológicamente, de forma </a:t>
            </a:r>
          </a:p>
          <a:p>
            <a:pPr algn="just"/>
            <a:r>
              <a:rPr lang="es-MX" dirty="0"/>
              <a:t>correcta que no podemos conseguir algo, o hacerlo en el momento que lo </a:t>
            </a:r>
          </a:p>
          <a:p>
            <a:pPr algn="just"/>
            <a:r>
              <a:rPr lang="es-MX" dirty="0"/>
              <a:t>deseamos.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3851920" y="2200425"/>
            <a:ext cx="792088" cy="5040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846969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6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50000"/>
              </a:lnSpc>
              <a:buClr>
                <a:srgbClr val="FFFFFF"/>
              </a:buClr>
              <a:buFont typeface="Wingdings" charset="2"/>
              <a:buChar char="v"/>
            </a:pP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Acto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 de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agresión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intencional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repetitivos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, en el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que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 se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utilice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alguna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 parte del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cuerpo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 o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algún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objeto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inmovilizando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 o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causando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daño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 a la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integridad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física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 de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su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dirty="0" err="1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contraparte</a:t>
            </a:r>
            <a:r>
              <a:rPr lang="en-US" dirty="0">
                <a:latin typeface="Century Gothic" pitchFamily="34" charset="0"/>
                <a:ea typeface="Courier" charset="0"/>
                <a:cs typeface="Courier" charset="0"/>
                <a:sym typeface="Courier" charset="0"/>
              </a:rPr>
              <a:t>.</a:t>
            </a:r>
            <a:endParaRPr lang="en-US" dirty="0">
              <a:latin typeface="Century Gothic" pitchFamily="34" charset="0"/>
              <a:sym typeface="Courier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115616" y="404664"/>
            <a:ext cx="6768752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smtClean="0">
                <a:latin typeface="Berlin Sans FB" pitchFamily="34" charset="0"/>
              </a:rPr>
              <a:t>Violencia Física</a:t>
            </a:r>
            <a:endParaRPr lang="es-MX" sz="4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Violencia psicológica.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>
              <a:buFont typeface="Arial Narrow" charset="0"/>
              <a:buChar char="•"/>
            </a:pP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Se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liga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a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patrones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de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conducta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que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consisten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en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omisiones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y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actos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 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repetitivos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,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cuyas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formas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de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expresión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pueden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ser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prohibiciones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,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coacciones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,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condicionamientos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,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intimidaciones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,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amenazas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,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actitudes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devaluatorias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, de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abandono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y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que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provoquen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en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quien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las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recibe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,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deterioro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,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disminución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o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afectación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 de la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estructura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de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su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 </a:t>
            </a:r>
            <a:r>
              <a:rPr lang="en-US" sz="2800" dirty="0" err="1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personalidad</a:t>
            </a:r>
            <a:r>
              <a:rPr lang="en-US" sz="2800" dirty="0">
                <a:latin typeface="Century Gothic" pitchFamily="34" charset="0"/>
                <a:ea typeface="Arial Narrow" charset="0"/>
                <a:cs typeface="Arial Narrow" charset="0"/>
                <a:sym typeface="Arial Narrow" charset="0"/>
              </a:rPr>
              <a:t>.</a:t>
            </a:r>
            <a:endParaRPr lang="en-US" sz="2800" dirty="0">
              <a:latin typeface="Century Gothic" pitchFamily="34" charset="0"/>
              <a:sym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0" y="614025"/>
            <a:ext cx="807237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7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691680" y="188640"/>
            <a:ext cx="5184576" cy="2808312"/>
          </a:xfrm>
          <a:prstGeom prst="ellipse">
            <a:avLst/>
          </a:prstGeom>
          <a:solidFill>
            <a:srgbClr val="8C20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latin typeface="Century Gothic" pitchFamily="34" charset="0"/>
              </a:rPr>
              <a:t>Violencia Sexual</a:t>
            </a:r>
            <a:endParaRPr lang="es-MX" sz="54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320480" cy="335472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530</TotalTime>
  <Words>850</Words>
  <Application>Microsoft Office PowerPoint</Application>
  <PresentationFormat>Presentación en pantalla (4:3)</PresentationFormat>
  <Paragraphs>124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Adyacencia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Violencia psicológica.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Consecuencias Físicas</vt:lpstr>
      <vt:lpstr>Consecuencias Psicológicas</vt:lpstr>
      <vt:lpstr>Presentación de PowerPoint</vt:lpstr>
      <vt:lpstr>Presentación de PowerPoint</vt:lpstr>
      <vt:lpstr>Presentación de PowerPoint</vt:lpstr>
      <vt:lpstr>Presentación de PowerPoint</vt:lpstr>
      <vt:lpstr> Consecuencias Psicológicas de la violencia sexual.</vt:lpstr>
      <vt:lpstr>Dieschacon (2003) menciona que las repercusiones emocionales dependen de la edad de la víctima pues si el incesto ocurre pasada la adolescencia toma menos repercusiones emocionales a que si éste sucede antes de la edad adulta y es interrumpido. </vt:lpstr>
      <vt:lpstr>Presentación de PowerPoint</vt:lpstr>
      <vt:lpstr>Presentación de PowerPoint</vt:lpstr>
    </vt:vector>
  </TitlesOfParts>
  <Company>KPMG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Dieschacon (2003) menciona que las repercusiones emocionales dependen de la edad de la víctima pues si el incesto ocurre pasada la adolescencia toma menos repercusiones emocionales a que si éste sucede antes de la edad adulta y es interrumpido.</dc:title>
  <dc:creator>marisolgomez</dc:creator>
  <cp:lastModifiedBy>Amalia</cp:lastModifiedBy>
  <cp:revision>36</cp:revision>
  <dcterms:created xsi:type="dcterms:W3CDTF">2013-04-23T04:12:05Z</dcterms:created>
  <dcterms:modified xsi:type="dcterms:W3CDTF">2013-04-24T22:49:39Z</dcterms:modified>
</cp:coreProperties>
</file>